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8" r:id="rId9"/>
    <p:sldId id="263" r:id="rId10"/>
    <p:sldId id="264" r:id="rId11"/>
    <p:sldId id="265" r:id="rId12"/>
    <p:sldId id="266" r:id="rId13"/>
    <p:sldId id="267" r:id="rId14"/>
  </p:sldIdLst>
  <p:sldSz cx="6858000" cy="9906000" type="A4"/>
  <p:notesSz cx="6669088" cy="9926638"/>
  <p:embeddedFontLst>
    <p:embeddedFont>
      <p:font typeface="Calibri" panose="020F0502020204030204" pitchFamily="34" charset="0"/>
      <p:regular r:id="rId15"/>
      <p:bold r:id="rId16"/>
      <p:italic r:id="rId17"/>
      <p:boldItalic r:id="rId18"/>
    </p:embeddedFont>
    <p:embeddedFont>
      <p:font typeface="Century Gothic" panose="020B0502020202020204" pitchFamily="34" charset="0"/>
      <p:regular r:id="rId19"/>
      <p:bold r:id="rId20"/>
      <p:italic r:id="rId21"/>
      <p:boldItalic r:id="rId22"/>
    </p:embeddedFont>
    <p:embeddedFont>
      <p:font typeface="Glacial Indifference" panose="020B0604020202020204" charset="0"/>
      <p:regular r:id="rId23"/>
    </p:embeddedFont>
    <p:embeddedFont>
      <p:font typeface="Glacial Indifference Bold" panose="020B0604020202020204" charset="0"/>
      <p:regular r:id="rId24"/>
    </p:embeddedFont>
    <p:embeddedFont>
      <p:font typeface="Hero" panose="020B0604020202020204" charset="0"/>
      <p:regular r:id="rId25"/>
    </p:embeddedFont>
    <p:embeddedFont>
      <p:font typeface="IBM Plex Sans" panose="020B0604020202020204" charset="0"/>
      <p:regular r:id="rId26"/>
    </p:embeddedFont>
    <p:embeddedFont>
      <p:font typeface="IBM Plex Serif" panose="020B0604020202020204" charset="0"/>
      <p:regular r:id="rId27"/>
    </p:embeddedFont>
    <p:embeddedFont>
      <p:font typeface="Quad"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DCF"/>
    <a:srgbClr val="FCEC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385" autoAdjust="0"/>
  </p:normalViewPr>
  <p:slideViewPr>
    <p:cSldViewPr>
      <p:cViewPr varScale="1">
        <p:scale>
          <a:sx n="75" d="100"/>
          <a:sy n="75" d="100"/>
        </p:scale>
        <p:origin x="73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svg"/><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19.sv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21.svg"/><Relationship Id="rId7" Type="http://schemas.openxmlformats.org/officeDocument/2006/relationships/image" Target="../media/image8.png"/><Relationship Id="rId12" Type="http://schemas.openxmlformats.org/officeDocument/2006/relationships/image" Target="../media/image27.png"/><Relationship Id="rId2" Type="http://schemas.openxmlformats.org/officeDocument/2006/relationships/image" Target="../media/image20.png"/><Relationship Id="rId16" Type="http://schemas.openxmlformats.org/officeDocument/2006/relationships/image" Target="../media/image31.sv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6.svg"/><Relationship Id="rId5" Type="http://schemas.openxmlformats.org/officeDocument/2006/relationships/image" Target="../media/image16.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22.jpeg"/><Relationship Id="rId9" Type="http://schemas.openxmlformats.org/officeDocument/2006/relationships/image" Target="../media/image24.svg"/><Relationship Id="rId14"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40.svg"/><Relationship Id="rId18" Type="http://schemas.openxmlformats.org/officeDocument/2006/relationships/image" Target="../media/image45.svg"/><Relationship Id="rId3" Type="http://schemas.openxmlformats.org/officeDocument/2006/relationships/image" Target="../media/image33.svg"/><Relationship Id="rId7" Type="http://schemas.openxmlformats.org/officeDocument/2006/relationships/image" Target="../media/image16.png"/><Relationship Id="rId12" Type="http://schemas.openxmlformats.org/officeDocument/2006/relationships/image" Target="../media/image39.png"/><Relationship Id="rId17" Type="http://schemas.openxmlformats.org/officeDocument/2006/relationships/image" Target="../media/image44.svg"/><Relationship Id="rId2" Type="http://schemas.openxmlformats.org/officeDocument/2006/relationships/image" Target="../media/image32.png"/><Relationship Id="rId16"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38.svg"/><Relationship Id="rId5" Type="http://schemas.openxmlformats.org/officeDocument/2006/relationships/image" Target="../media/image35.svg"/><Relationship Id="rId15" Type="http://schemas.openxmlformats.org/officeDocument/2006/relationships/image" Target="../media/image42.svg"/><Relationship Id="rId10" Type="http://schemas.openxmlformats.org/officeDocument/2006/relationships/image" Target="../media/image37.png"/><Relationship Id="rId19" Type="http://schemas.openxmlformats.org/officeDocument/2006/relationships/image" Target="../media/image46.png"/><Relationship Id="rId4" Type="http://schemas.openxmlformats.org/officeDocument/2006/relationships/image" Target="../media/image34.png"/><Relationship Id="rId9" Type="http://schemas.openxmlformats.org/officeDocument/2006/relationships/image" Target="../media/image8.png"/><Relationship Id="rId14" Type="http://schemas.openxmlformats.org/officeDocument/2006/relationships/image" Target="../media/image41.png"/></Relationships>
</file>

<file path=ppt/slides/_rels/slide5.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58.svg"/><Relationship Id="rId3" Type="http://schemas.openxmlformats.org/officeDocument/2006/relationships/image" Target="../media/image48.sv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svg"/><Relationship Id="rId10" Type="http://schemas.openxmlformats.org/officeDocument/2006/relationships/image" Target="../media/image55.svg"/><Relationship Id="rId4" Type="http://schemas.openxmlformats.org/officeDocument/2006/relationships/image" Target="../media/image49.png"/><Relationship Id="rId9" Type="http://schemas.openxmlformats.org/officeDocument/2006/relationships/image" Target="../media/image54.png"/></Relationships>
</file>

<file path=ppt/slides/_rels/slide6.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svg"/><Relationship Id="rId3" Type="http://schemas.openxmlformats.org/officeDocument/2006/relationships/image" Target="../media/image60.svg"/><Relationship Id="rId7" Type="http://schemas.openxmlformats.org/officeDocument/2006/relationships/image" Target="../media/image64.svg"/><Relationship Id="rId12" Type="http://schemas.openxmlformats.org/officeDocument/2006/relationships/image" Target="../media/image68.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3.png"/><Relationship Id="rId11" Type="http://schemas.openxmlformats.org/officeDocument/2006/relationships/image" Target="../media/image67.svg"/><Relationship Id="rId5" Type="http://schemas.openxmlformats.org/officeDocument/2006/relationships/image" Target="../media/image62.svg"/><Relationship Id="rId10" Type="http://schemas.openxmlformats.org/officeDocument/2006/relationships/image" Target="../media/image34.pn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70.png"/></Relationships>
</file>

<file path=ppt/slides/_rels/slide7.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7.xml"/><Relationship Id="rId5" Type="http://schemas.openxmlformats.org/officeDocument/2006/relationships/image" Target="../media/image74.svg"/><Relationship Id="rId4" Type="http://schemas.openxmlformats.org/officeDocument/2006/relationships/image" Target="../media/image73.png"/></Relationships>
</file>

<file path=ppt/slides/_rels/slide8.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7.xml"/><Relationship Id="rId5" Type="http://schemas.openxmlformats.org/officeDocument/2006/relationships/image" Target="../media/image74.svg"/><Relationship Id="rId4" Type="http://schemas.openxmlformats.org/officeDocument/2006/relationships/image" Target="../media/image73.png"/></Relationships>
</file>

<file path=ppt/slides/_rels/slide9.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7.xml"/><Relationship Id="rId5" Type="http://schemas.openxmlformats.org/officeDocument/2006/relationships/image" Target="../media/image74.svg"/><Relationship Id="rId4" Type="http://schemas.openxmlformats.org/officeDocument/2006/relationships/image" Target="../media/image73.png"/></Relationships>
</file>

<file path=ppt/slides/_rels/slide10.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76.svg"/><Relationship Id="rId7" Type="http://schemas.openxmlformats.org/officeDocument/2006/relationships/image" Target="../media/image72.svg"/><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82.png"/><Relationship Id="rId5" Type="http://schemas.openxmlformats.org/officeDocument/2006/relationships/image" Target="../media/image78.svg"/><Relationship Id="rId10" Type="http://schemas.openxmlformats.org/officeDocument/2006/relationships/image" Target="../media/image81.svg"/><Relationship Id="rId4" Type="http://schemas.openxmlformats.org/officeDocument/2006/relationships/image" Target="../media/image77.png"/><Relationship Id="rId9" Type="http://schemas.openxmlformats.org/officeDocument/2006/relationships/image" Target="../media/image80.png"/></Relationships>
</file>

<file path=ppt/slides/_rels/slide11.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76.svg"/><Relationship Id="rId7" Type="http://schemas.openxmlformats.org/officeDocument/2006/relationships/image" Target="../media/image72.svg"/><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82.png"/><Relationship Id="rId5" Type="http://schemas.openxmlformats.org/officeDocument/2006/relationships/image" Target="../media/image78.svg"/><Relationship Id="rId10" Type="http://schemas.openxmlformats.org/officeDocument/2006/relationships/image" Target="../media/image81.svg"/><Relationship Id="rId4" Type="http://schemas.openxmlformats.org/officeDocument/2006/relationships/image" Target="../media/image77.png"/><Relationship Id="rId9" Type="http://schemas.openxmlformats.org/officeDocument/2006/relationships/image" Target="../media/image80.png"/></Relationships>
</file>

<file path=ppt/slides/_rels/slide12.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6.svg"/><Relationship Id="rId18" Type="http://schemas.openxmlformats.org/officeDocument/2006/relationships/image" Target="../media/image91.svg"/><Relationship Id="rId26" Type="http://schemas.openxmlformats.org/officeDocument/2006/relationships/image" Target="../media/image99.png"/><Relationship Id="rId3" Type="http://schemas.openxmlformats.org/officeDocument/2006/relationships/image" Target="../media/image76.svg"/><Relationship Id="rId21" Type="http://schemas.openxmlformats.org/officeDocument/2006/relationships/image" Target="../media/image94.svg"/><Relationship Id="rId7" Type="http://schemas.openxmlformats.org/officeDocument/2006/relationships/image" Target="../media/image84.svg"/><Relationship Id="rId12" Type="http://schemas.openxmlformats.org/officeDocument/2006/relationships/image" Target="../media/image85.png"/><Relationship Id="rId17" Type="http://schemas.openxmlformats.org/officeDocument/2006/relationships/image" Target="../media/image90.png"/><Relationship Id="rId25" Type="http://schemas.openxmlformats.org/officeDocument/2006/relationships/image" Target="../media/image98.png"/><Relationship Id="rId2" Type="http://schemas.openxmlformats.org/officeDocument/2006/relationships/image" Target="../media/image75.png"/><Relationship Id="rId16" Type="http://schemas.openxmlformats.org/officeDocument/2006/relationships/image" Target="../media/image89.svg"/><Relationship Id="rId20"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83.png"/><Relationship Id="rId11" Type="http://schemas.openxmlformats.org/officeDocument/2006/relationships/image" Target="../media/image82.png"/><Relationship Id="rId24" Type="http://schemas.openxmlformats.org/officeDocument/2006/relationships/image" Target="../media/image97.png"/><Relationship Id="rId5" Type="http://schemas.openxmlformats.org/officeDocument/2006/relationships/image" Target="../media/image78.svg"/><Relationship Id="rId15" Type="http://schemas.openxmlformats.org/officeDocument/2006/relationships/image" Target="../media/image88.png"/><Relationship Id="rId23" Type="http://schemas.openxmlformats.org/officeDocument/2006/relationships/image" Target="../media/image96.png"/><Relationship Id="rId10" Type="http://schemas.openxmlformats.org/officeDocument/2006/relationships/image" Target="../media/image81.svg"/><Relationship Id="rId19" Type="http://schemas.openxmlformats.org/officeDocument/2006/relationships/image" Target="../media/image92.svg"/><Relationship Id="rId4" Type="http://schemas.openxmlformats.org/officeDocument/2006/relationships/image" Target="../media/image77.png"/><Relationship Id="rId9" Type="http://schemas.openxmlformats.org/officeDocument/2006/relationships/image" Target="../media/image80.png"/><Relationship Id="rId14" Type="http://schemas.openxmlformats.org/officeDocument/2006/relationships/image" Target="../media/image87.png"/><Relationship Id="rId22" Type="http://schemas.openxmlformats.org/officeDocument/2006/relationships/image" Target="../media/image95.svg"/></Relationships>
</file>

<file path=ppt/slides/_rels/slide13.xml.rels><?xml version="1.0" encoding="UTF-8" standalone="yes"?>
<Relationships xmlns="http://schemas.openxmlformats.org/package/2006/relationships"><Relationship Id="rId13" Type="http://schemas.openxmlformats.org/officeDocument/2006/relationships/image" Target="../media/image111.svg"/><Relationship Id="rId18" Type="http://schemas.openxmlformats.org/officeDocument/2006/relationships/image" Target="../media/image116.svg"/><Relationship Id="rId26" Type="http://schemas.openxmlformats.org/officeDocument/2006/relationships/image" Target="../media/image124.png"/><Relationship Id="rId39" Type="http://schemas.openxmlformats.org/officeDocument/2006/relationships/image" Target="../media/image136.svg"/><Relationship Id="rId21" Type="http://schemas.openxmlformats.org/officeDocument/2006/relationships/image" Target="../media/image119.png"/><Relationship Id="rId34" Type="http://schemas.openxmlformats.org/officeDocument/2006/relationships/image" Target="../media/image132.svg"/><Relationship Id="rId7" Type="http://schemas.openxmlformats.org/officeDocument/2006/relationships/image" Target="../media/image105.svg"/><Relationship Id="rId12" Type="http://schemas.openxmlformats.org/officeDocument/2006/relationships/image" Target="../media/image110.png"/><Relationship Id="rId17" Type="http://schemas.openxmlformats.org/officeDocument/2006/relationships/image" Target="../media/image115.svg"/><Relationship Id="rId25" Type="http://schemas.openxmlformats.org/officeDocument/2006/relationships/image" Target="../media/image123.png"/><Relationship Id="rId33" Type="http://schemas.openxmlformats.org/officeDocument/2006/relationships/image" Target="../media/image131.png"/><Relationship Id="rId38" Type="http://schemas.openxmlformats.org/officeDocument/2006/relationships/image" Target="../media/image135.png"/><Relationship Id="rId2" Type="http://schemas.openxmlformats.org/officeDocument/2006/relationships/image" Target="../media/image100.png"/><Relationship Id="rId16" Type="http://schemas.openxmlformats.org/officeDocument/2006/relationships/image" Target="../media/image114.png"/><Relationship Id="rId20" Type="http://schemas.openxmlformats.org/officeDocument/2006/relationships/image" Target="../media/image118.svg"/><Relationship Id="rId29" Type="http://schemas.openxmlformats.org/officeDocument/2006/relationships/image" Target="../media/image127.jpeg"/><Relationship Id="rId1" Type="http://schemas.openxmlformats.org/officeDocument/2006/relationships/slideLayout" Target="../slideLayouts/slideLayout7.xml"/><Relationship Id="rId6" Type="http://schemas.openxmlformats.org/officeDocument/2006/relationships/image" Target="../media/image104.png"/><Relationship Id="rId11" Type="http://schemas.openxmlformats.org/officeDocument/2006/relationships/image" Target="../media/image109.svg"/><Relationship Id="rId24" Type="http://schemas.openxmlformats.org/officeDocument/2006/relationships/image" Target="../media/image122.png"/><Relationship Id="rId32" Type="http://schemas.openxmlformats.org/officeDocument/2006/relationships/image" Target="../media/image130.png"/><Relationship Id="rId37" Type="http://schemas.openxmlformats.org/officeDocument/2006/relationships/image" Target="../media/image8.png"/><Relationship Id="rId40" Type="http://schemas.openxmlformats.org/officeDocument/2006/relationships/image" Target="../media/image137.png"/><Relationship Id="rId5" Type="http://schemas.openxmlformats.org/officeDocument/2006/relationships/image" Target="../media/image103.svg"/><Relationship Id="rId15" Type="http://schemas.openxmlformats.org/officeDocument/2006/relationships/image" Target="../media/image113.svg"/><Relationship Id="rId23" Type="http://schemas.openxmlformats.org/officeDocument/2006/relationships/image" Target="../media/image121.png"/><Relationship Id="rId28" Type="http://schemas.openxmlformats.org/officeDocument/2006/relationships/image" Target="../media/image126.jpeg"/><Relationship Id="rId36" Type="http://schemas.openxmlformats.org/officeDocument/2006/relationships/image" Target="../media/image134.svg"/><Relationship Id="rId10" Type="http://schemas.openxmlformats.org/officeDocument/2006/relationships/image" Target="../media/image108.png"/><Relationship Id="rId19" Type="http://schemas.openxmlformats.org/officeDocument/2006/relationships/image" Target="../media/image117.png"/><Relationship Id="rId31" Type="http://schemas.openxmlformats.org/officeDocument/2006/relationships/image" Target="../media/image129.svg"/><Relationship Id="rId4" Type="http://schemas.openxmlformats.org/officeDocument/2006/relationships/image" Target="../media/image102.png"/><Relationship Id="rId9" Type="http://schemas.openxmlformats.org/officeDocument/2006/relationships/image" Target="../media/image107.svg"/><Relationship Id="rId14" Type="http://schemas.openxmlformats.org/officeDocument/2006/relationships/image" Target="../media/image112.png"/><Relationship Id="rId22" Type="http://schemas.openxmlformats.org/officeDocument/2006/relationships/image" Target="../media/image120.svg"/><Relationship Id="rId27" Type="http://schemas.openxmlformats.org/officeDocument/2006/relationships/image" Target="../media/image125.jpeg"/><Relationship Id="rId30" Type="http://schemas.openxmlformats.org/officeDocument/2006/relationships/image" Target="../media/image128.png"/><Relationship Id="rId35" Type="http://schemas.openxmlformats.org/officeDocument/2006/relationships/image" Target="../media/image133.png"/><Relationship Id="rId8" Type="http://schemas.openxmlformats.org/officeDocument/2006/relationships/image" Target="../media/image106.png"/><Relationship Id="rId3" Type="http://schemas.openxmlformats.org/officeDocument/2006/relationships/image" Target="../media/image10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
        <p:cNvGrpSpPr/>
        <p:nvPr/>
      </p:nvGrpSpPr>
      <p:grpSpPr>
        <a:xfrm>
          <a:off x="0" y="0"/>
          <a:ext cx="0" cy="0"/>
          <a:chOff x="0" y="0"/>
          <a:chExt cx="0" cy="0"/>
        </a:xfrm>
      </p:grpSpPr>
      <p:sp>
        <p:nvSpPr>
          <p:cNvPr id="2" name="Freeform 2"/>
          <p:cNvSpPr/>
          <p:nvPr/>
        </p:nvSpPr>
        <p:spPr>
          <a:xfrm>
            <a:off x="3486" y="1781737"/>
            <a:ext cx="6854514" cy="5140576"/>
          </a:xfrm>
          <a:custGeom>
            <a:avLst/>
            <a:gdLst/>
            <a:ahLst/>
            <a:cxnLst/>
            <a:rect l="l" t="t" r="r" b="b"/>
            <a:pathLst>
              <a:path w="6854514" h="5140576">
                <a:moveTo>
                  <a:pt x="0" y="0"/>
                </a:moveTo>
                <a:lnTo>
                  <a:pt x="6854514" y="0"/>
                </a:lnTo>
                <a:lnTo>
                  <a:pt x="6854514" y="5140576"/>
                </a:lnTo>
                <a:lnTo>
                  <a:pt x="0" y="5140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625527" y="360826"/>
            <a:ext cx="5101390" cy="848897"/>
          </a:xfrm>
          <a:custGeom>
            <a:avLst/>
            <a:gdLst/>
            <a:ahLst/>
            <a:cxnLst/>
            <a:rect l="l" t="t" r="r" b="b"/>
            <a:pathLst>
              <a:path w="5101390" h="848897">
                <a:moveTo>
                  <a:pt x="0" y="0"/>
                </a:moveTo>
                <a:lnTo>
                  <a:pt x="5101390" y="0"/>
                </a:lnTo>
                <a:lnTo>
                  <a:pt x="5101390" y="848897"/>
                </a:lnTo>
                <a:lnTo>
                  <a:pt x="0" y="8488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3486" y="1781737"/>
            <a:ext cx="6854514" cy="5140576"/>
          </a:xfrm>
          <a:custGeom>
            <a:avLst/>
            <a:gdLst/>
            <a:ahLst/>
            <a:cxnLst/>
            <a:rect l="l" t="t" r="r" b="b"/>
            <a:pathLst>
              <a:path w="6854514" h="5140576">
                <a:moveTo>
                  <a:pt x="0" y="0"/>
                </a:moveTo>
                <a:lnTo>
                  <a:pt x="6854514" y="0"/>
                </a:lnTo>
                <a:lnTo>
                  <a:pt x="6854514" y="5140576"/>
                </a:lnTo>
                <a:lnTo>
                  <a:pt x="0" y="5140576"/>
                </a:lnTo>
                <a:lnTo>
                  <a:pt x="0" y="0"/>
                </a:lnTo>
                <a:close/>
              </a:path>
            </a:pathLst>
          </a:custGeom>
          <a:blipFill>
            <a:blip r:embed="rId6"/>
            <a:stretch>
              <a:fillRect r="-50"/>
            </a:stretch>
          </a:blipFill>
        </p:spPr>
      </p:sp>
      <p:sp>
        <p:nvSpPr>
          <p:cNvPr id="5" name="Freeform 5"/>
          <p:cNvSpPr/>
          <p:nvPr/>
        </p:nvSpPr>
        <p:spPr>
          <a:xfrm>
            <a:off x="131083" y="136789"/>
            <a:ext cx="1240517" cy="1255128"/>
          </a:xfrm>
          <a:custGeom>
            <a:avLst/>
            <a:gdLst/>
            <a:ahLst/>
            <a:cxnLst/>
            <a:rect l="l" t="t" r="r" b="b"/>
            <a:pathLst>
              <a:path w="1240517" h="1255128">
                <a:moveTo>
                  <a:pt x="0" y="0"/>
                </a:moveTo>
                <a:lnTo>
                  <a:pt x="1240517" y="0"/>
                </a:lnTo>
                <a:lnTo>
                  <a:pt x="1240517" y="1255128"/>
                </a:lnTo>
                <a:lnTo>
                  <a:pt x="0" y="125512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6" name="Group 6"/>
          <p:cNvGrpSpPr>
            <a:grpSpLocks noChangeAspect="1"/>
          </p:cNvGrpSpPr>
          <p:nvPr/>
        </p:nvGrpSpPr>
        <p:grpSpPr>
          <a:xfrm>
            <a:off x="-63503" y="1474403"/>
            <a:ext cx="6984997" cy="370827"/>
            <a:chOff x="0" y="0"/>
            <a:chExt cx="6985000" cy="370827"/>
          </a:xfrm>
        </p:grpSpPr>
        <p:sp>
          <p:nvSpPr>
            <p:cNvPr id="7" name="Freeform 7"/>
            <p:cNvSpPr/>
            <p:nvPr/>
          </p:nvSpPr>
          <p:spPr>
            <a:xfrm>
              <a:off x="63500"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55017"/>
            </a:solidFill>
          </p:spPr>
        </p:sp>
        <p:sp>
          <p:nvSpPr>
            <p:cNvPr id="8" name="Freeform 8"/>
            <p:cNvSpPr/>
            <p:nvPr/>
          </p:nvSpPr>
          <p:spPr>
            <a:xfrm>
              <a:off x="2350643"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EDC02"/>
            </a:solidFill>
          </p:spPr>
        </p:sp>
        <p:sp>
          <p:nvSpPr>
            <p:cNvPr id="9" name="Freeform 9"/>
            <p:cNvSpPr/>
            <p:nvPr/>
          </p:nvSpPr>
          <p:spPr>
            <a:xfrm>
              <a:off x="4637786" y="63500"/>
              <a:ext cx="2283714" cy="243840"/>
            </a:xfrm>
            <a:custGeom>
              <a:avLst/>
              <a:gdLst/>
              <a:ahLst/>
              <a:cxnLst/>
              <a:rect l="l" t="t" r="r" b="b"/>
              <a:pathLst>
                <a:path w="2283714" h="243840">
                  <a:moveTo>
                    <a:pt x="0" y="0"/>
                  </a:moveTo>
                  <a:lnTo>
                    <a:pt x="0" y="243840"/>
                  </a:lnTo>
                  <a:lnTo>
                    <a:pt x="2283714" y="243840"/>
                  </a:lnTo>
                  <a:lnTo>
                    <a:pt x="2283714" y="0"/>
                  </a:lnTo>
                  <a:close/>
                </a:path>
              </a:pathLst>
            </a:custGeom>
            <a:solidFill>
              <a:srgbClr val="FA9815"/>
            </a:solidFill>
          </p:spPr>
        </p:sp>
      </p:grpSp>
      <p:grpSp>
        <p:nvGrpSpPr>
          <p:cNvPr id="10" name="Group 10"/>
          <p:cNvGrpSpPr>
            <a:grpSpLocks noChangeAspect="1"/>
          </p:cNvGrpSpPr>
          <p:nvPr/>
        </p:nvGrpSpPr>
        <p:grpSpPr>
          <a:xfrm>
            <a:off x="-63503" y="9598657"/>
            <a:ext cx="6984997" cy="370827"/>
            <a:chOff x="0" y="0"/>
            <a:chExt cx="6985000" cy="370827"/>
          </a:xfrm>
        </p:grpSpPr>
        <p:sp>
          <p:nvSpPr>
            <p:cNvPr id="11" name="Freeform 11"/>
            <p:cNvSpPr/>
            <p:nvPr/>
          </p:nvSpPr>
          <p:spPr>
            <a:xfrm>
              <a:off x="63500" y="63500"/>
              <a:ext cx="4764532" cy="243840"/>
            </a:xfrm>
            <a:custGeom>
              <a:avLst/>
              <a:gdLst/>
              <a:ahLst/>
              <a:cxnLst/>
              <a:rect l="l" t="t" r="r" b="b"/>
              <a:pathLst>
                <a:path w="4764532" h="243840">
                  <a:moveTo>
                    <a:pt x="0" y="0"/>
                  </a:moveTo>
                  <a:lnTo>
                    <a:pt x="4764532" y="0"/>
                  </a:lnTo>
                  <a:lnTo>
                    <a:pt x="4764532" y="243840"/>
                  </a:lnTo>
                  <a:lnTo>
                    <a:pt x="0" y="243840"/>
                  </a:lnTo>
                  <a:lnTo>
                    <a:pt x="0" y="0"/>
                  </a:lnTo>
                  <a:close/>
                </a:path>
              </a:pathLst>
            </a:custGeom>
            <a:solidFill>
              <a:srgbClr val="F55017"/>
            </a:solidFill>
          </p:spPr>
        </p:sp>
        <p:sp>
          <p:nvSpPr>
            <p:cNvPr id="12" name="Freeform 12"/>
            <p:cNvSpPr/>
            <p:nvPr/>
          </p:nvSpPr>
          <p:spPr>
            <a:xfrm>
              <a:off x="4828032" y="63500"/>
              <a:ext cx="1070737" cy="243840"/>
            </a:xfrm>
            <a:custGeom>
              <a:avLst/>
              <a:gdLst/>
              <a:ahLst/>
              <a:cxnLst/>
              <a:rect l="l" t="t" r="r" b="b"/>
              <a:pathLst>
                <a:path w="1070737" h="243840">
                  <a:moveTo>
                    <a:pt x="0" y="0"/>
                  </a:moveTo>
                  <a:lnTo>
                    <a:pt x="1070737" y="0"/>
                  </a:lnTo>
                  <a:lnTo>
                    <a:pt x="1070737" y="243840"/>
                  </a:lnTo>
                  <a:lnTo>
                    <a:pt x="0" y="243840"/>
                  </a:lnTo>
                  <a:lnTo>
                    <a:pt x="0" y="0"/>
                  </a:lnTo>
                  <a:close/>
                </a:path>
              </a:pathLst>
            </a:custGeom>
            <a:solidFill>
              <a:srgbClr val="FEDC02"/>
            </a:solidFill>
          </p:spPr>
        </p:sp>
        <p:sp>
          <p:nvSpPr>
            <p:cNvPr id="13" name="Freeform 13"/>
            <p:cNvSpPr/>
            <p:nvPr/>
          </p:nvSpPr>
          <p:spPr>
            <a:xfrm>
              <a:off x="5898769" y="63500"/>
              <a:ext cx="1022731" cy="243840"/>
            </a:xfrm>
            <a:custGeom>
              <a:avLst/>
              <a:gdLst/>
              <a:ahLst/>
              <a:cxnLst/>
              <a:rect l="l" t="t" r="r" b="b"/>
              <a:pathLst>
                <a:path w="1022731" h="243840">
                  <a:moveTo>
                    <a:pt x="0" y="0"/>
                  </a:moveTo>
                  <a:lnTo>
                    <a:pt x="0" y="243840"/>
                  </a:lnTo>
                  <a:lnTo>
                    <a:pt x="1022731" y="243840"/>
                  </a:lnTo>
                  <a:lnTo>
                    <a:pt x="1022731" y="0"/>
                  </a:lnTo>
                  <a:close/>
                </a:path>
              </a:pathLst>
            </a:custGeom>
            <a:solidFill>
              <a:srgbClr val="FA9815"/>
            </a:solidFill>
          </p:spPr>
        </p:sp>
      </p:grpSp>
      <p:sp>
        <p:nvSpPr>
          <p:cNvPr id="14" name="Freeform 14"/>
          <p:cNvSpPr/>
          <p:nvPr/>
        </p:nvSpPr>
        <p:spPr>
          <a:xfrm>
            <a:off x="131083" y="136789"/>
            <a:ext cx="1240517" cy="1255128"/>
          </a:xfrm>
          <a:custGeom>
            <a:avLst/>
            <a:gdLst/>
            <a:ahLst/>
            <a:cxnLst/>
            <a:rect l="l" t="t" r="r" b="b"/>
            <a:pathLst>
              <a:path w="1240517" h="1255128">
                <a:moveTo>
                  <a:pt x="0" y="0"/>
                </a:moveTo>
                <a:lnTo>
                  <a:pt x="1240517" y="0"/>
                </a:lnTo>
                <a:lnTo>
                  <a:pt x="1240517" y="1255128"/>
                </a:lnTo>
                <a:lnTo>
                  <a:pt x="0" y="1255128"/>
                </a:lnTo>
                <a:lnTo>
                  <a:pt x="0" y="0"/>
                </a:lnTo>
                <a:close/>
              </a:path>
            </a:pathLst>
          </a:custGeom>
          <a:blipFill>
            <a:blip r:embed="rId9"/>
            <a:stretch>
              <a:fillRect/>
            </a:stretch>
          </a:blipFill>
        </p:spPr>
      </p:sp>
      <p:sp>
        <p:nvSpPr>
          <p:cNvPr id="15" name="Freeform 15"/>
          <p:cNvSpPr/>
          <p:nvPr/>
        </p:nvSpPr>
        <p:spPr>
          <a:xfrm>
            <a:off x="-63503" y="6846627"/>
            <a:ext cx="6984997" cy="2891228"/>
          </a:xfrm>
          <a:custGeom>
            <a:avLst/>
            <a:gdLst/>
            <a:ahLst/>
            <a:cxnLst/>
            <a:rect l="l" t="t" r="r" b="b"/>
            <a:pathLst>
              <a:path w="6984997" h="2891228">
                <a:moveTo>
                  <a:pt x="0" y="0"/>
                </a:moveTo>
                <a:lnTo>
                  <a:pt x="6984997" y="0"/>
                </a:lnTo>
                <a:lnTo>
                  <a:pt x="6984997" y="2891228"/>
                </a:lnTo>
                <a:lnTo>
                  <a:pt x="0" y="28912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Freeform 16"/>
          <p:cNvSpPr/>
          <p:nvPr/>
        </p:nvSpPr>
        <p:spPr>
          <a:xfrm>
            <a:off x="1509627" y="192529"/>
            <a:ext cx="12697" cy="1143638"/>
          </a:xfrm>
          <a:custGeom>
            <a:avLst/>
            <a:gdLst/>
            <a:ahLst/>
            <a:cxnLst/>
            <a:rect l="l" t="t" r="r" b="b"/>
            <a:pathLst>
              <a:path w="12697" h="1143638">
                <a:moveTo>
                  <a:pt x="0" y="0"/>
                </a:moveTo>
                <a:lnTo>
                  <a:pt x="12697" y="0"/>
                </a:lnTo>
                <a:lnTo>
                  <a:pt x="12697" y="1143638"/>
                </a:lnTo>
                <a:lnTo>
                  <a:pt x="0" y="114363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TextBox 17"/>
          <p:cNvSpPr txBox="1"/>
          <p:nvPr/>
        </p:nvSpPr>
        <p:spPr>
          <a:xfrm>
            <a:off x="1711252" y="394183"/>
            <a:ext cx="4877572" cy="914961"/>
          </a:xfrm>
          <a:prstGeom prst="rect">
            <a:avLst/>
          </a:prstGeom>
        </p:spPr>
        <p:txBody>
          <a:bodyPr lIns="0" tIns="0" rIns="0" bIns="0" rtlCol="0" anchor="t">
            <a:spAutoFit/>
          </a:bodyPr>
          <a:lstStyle/>
          <a:p>
            <a:pPr algn="l">
              <a:lnSpc>
                <a:spcPts val="4200"/>
              </a:lnSpc>
            </a:pPr>
            <a:r>
              <a:rPr lang="en-US" sz="3000">
                <a:solidFill>
                  <a:srgbClr val="FFFFFF"/>
                </a:solidFill>
                <a:latin typeface="IBM Plex Sans"/>
                <a:ea typeface="IBM Plex Sans"/>
                <a:cs typeface="IBM Plex Sans"/>
                <a:sym typeface="IBM Plex Sans"/>
              </a:rPr>
              <a:t>Morningside Primary School</a:t>
            </a:r>
          </a:p>
          <a:p>
            <a:pPr algn="l">
              <a:lnSpc>
                <a:spcPts val="3079"/>
              </a:lnSpc>
            </a:pPr>
            <a:r>
              <a:rPr lang="en-US" sz="2200">
                <a:solidFill>
                  <a:srgbClr val="FFC000"/>
                </a:solidFill>
                <a:latin typeface="Hero"/>
                <a:ea typeface="Hero"/>
                <a:cs typeface="Hero"/>
                <a:sym typeface="Hero"/>
              </a:rPr>
              <a:t>and Children’s Centre </a:t>
            </a:r>
          </a:p>
        </p:txBody>
      </p:sp>
      <p:sp>
        <p:nvSpPr>
          <p:cNvPr id="18" name="TextBox 18"/>
          <p:cNvSpPr txBox="1"/>
          <p:nvPr/>
        </p:nvSpPr>
        <p:spPr>
          <a:xfrm>
            <a:off x="929907" y="7481735"/>
            <a:ext cx="5444100" cy="1653882"/>
          </a:xfrm>
          <a:prstGeom prst="rect">
            <a:avLst/>
          </a:prstGeom>
        </p:spPr>
        <p:txBody>
          <a:bodyPr lIns="0" tIns="0" rIns="0" bIns="0" rtlCol="0" anchor="t">
            <a:spAutoFit/>
          </a:bodyPr>
          <a:lstStyle/>
          <a:p>
            <a:pPr algn="l">
              <a:lnSpc>
                <a:spcPts val="6582"/>
              </a:lnSpc>
            </a:pPr>
            <a:r>
              <a:rPr lang="en-US" sz="5400">
                <a:solidFill>
                  <a:srgbClr val="203864"/>
                </a:solidFill>
                <a:latin typeface="Glacial Indifference"/>
                <a:ea typeface="Glacial Indifference"/>
                <a:cs typeface="Glacial Indifference"/>
                <a:sym typeface="Glacial Indifference"/>
              </a:rPr>
              <a:t>Application Pack </a:t>
            </a:r>
            <a:r>
              <a:rPr lang="en-US" sz="5400">
                <a:solidFill>
                  <a:srgbClr val="FFC000"/>
                </a:solidFill>
                <a:latin typeface="Glacial Indifference"/>
                <a:ea typeface="Glacial Indifference"/>
                <a:cs typeface="Glacial Indifference"/>
                <a:sym typeface="Glacial Indifference"/>
              </a:rPr>
              <a:t>Pastoral Manager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43840"/>
            <a:ext cx="4584697" cy="8192805"/>
          </a:xfrm>
          <a:custGeom>
            <a:avLst/>
            <a:gdLst/>
            <a:ahLst/>
            <a:cxnLst/>
            <a:rect l="l" t="t" r="r" b="b"/>
            <a:pathLst>
              <a:path w="4584697" h="8192805">
                <a:moveTo>
                  <a:pt x="0" y="0"/>
                </a:moveTo>
                <a:lnTo>
                  <a:pt x="4584697" y="0"/>
                </a:lnTo>
                <a:lnTo>
                  <a:pt x="4584697" y="8192805"/>
                </a:lnTo>
                <a:lnTo>
                  <a:pt x="0" y="81928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506" y="243840"/>
            <a:ext cx="4577191" cy="8192805"/>
          </a:xfrm>
          <a:custGeom>
            <a:avLst/>
            <a:gdLst/>
            <a:ahLst/>
            <a:cxnLst/>
            <a:rect l="l" t="t" r="r" b="b"/>
            <a:pathLst>
              <a:path w="4577191" h="8192805">
                <a:moveTo>
                  <a:pt x="0" y="0"/>
                </a:moveTo>
                <a:lnTo>
                  <a:pt x="4577191" y="0"/>
                </a:lnTo>
                <a:lnTo>
                  <a:pt x="4577191" y="8192805"/>
                </a:lnTo>
                <a:lnTo>
                  <a:pt x="0" y="8192805"/>
                </a:lnTo>
                <a:lnTo>
                  <a:pt x="0" y="0"/>
                </a:lnTo>
                <a:close/>
              </a:path>
            </a:pathLst>
          </a:custGeom>
          <a:blipFill>
            <a:blip r:embed="rId4"/>
            <a:stretch>
              <a:fillRect r="-669"/>
            </a:stretch>
          </a:blipFill>
        </p:spPr>
      </p:sp>
      <p:sp>
        <p:nvSpPr>
          <p:cNvPr id="4" name="Freeform 4"/>
          <p:cNvSpPr/>
          <p:nvPr/>
        </p:nvSpPr>
        <p:spPr>
          <a:xfrm>
            <a:off x="-63503" y="7330992"/>
            <a:ext cx="6984997" cy="2638492"/>
          </a:xfrm>
          <a:custGeom>
            <a:avLst/>
            <a:gdLst/>
            <a:ahLst/>
            <a:cxnLst/>
            <a:rect l="l" t="t" r="r" b="b"/>
            <a:pathLst>
              <a:path w="6984997" h="2638492">
                <a:moveTo>
                  <a:pt x="0" y="0"/>
                </a:moveTo>
                <a:lnTo>
                  <a:pt x="6984997" y="0"/>
                </a:lnTo>
                <a:lnTo>
                  <a:pt x="6984997" y="2638492"/>
                </a:lnTo>
                <a:lnTo>
                  <a:pt x="0" y="26384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5400000">
            <a:off x="4587535" y="7391695"/>
            <a:ext cx="2267626" cy="2273303"/>
          </a:xfrm>
          <a:custGeom>
            <a:avLst/>
            <a:gdLst/>
            <a:ahLst/>
            <a:cxnLst/>
            <a:rect l="l" t="t" r="r" b="b"/>
            <a:pathLst>
              <a:path w="2267626" h="2273303">
                <a:moveTo>
                  <a:pt x="0" y="0"/>
                </a:moveTo>
                <a:lnTo>
                  <a:pt x="2267627" y="0"/>
                </a:lnTo>
                <a:lnTo>
                  <a:pt x="2267627" y="2273303"/>
                </a:lnTo>
                <a:lnTo>
                  <a:pt x="0" y="2273303"/>
                </a:lnTo>
                <a:lnTo>
                  <a:pt x="0" y="0"/>
                </a:lnTo>
                <a:close/>
              </a:path>
            </a:pathLst>
          </a:custGeom>
          <a:blipFill>
            <a:blip r:embed="rId7"/>
            <a:stretch>
              <a:fillRect l="-98161" b="-100000"/>
            </a:stretch>
          </a:blipFill>
        </p:spPr>
      </p:sp>
      <p:sp>
        <p:nvSpPr>
          <p:cNvPr id="6" name="Freeform 6"/>
          <p:cNvSpPr/>
          <p:nvPr/>
        </p:nvSpPr>
        <p:spPr>
          <a:xfrm>
            <a:off x="-63503" y="-55966"/>
            <a:ext cx="6984997" cy="9789157"/>
          </a:xfrm>
          <a:custGeom>
            <a:avLst/>
            <a:gdLst/>
            <a:ahLst/>
            <a:cxnLst/>
            <a:rect l="l" t="t" r="r" b="b"/>
            <a:pathLst>
              <a:path w="6984997" h="9789157">
                <a:moveTo>
                  <a:pt x="0" y="0"/>
                </a:moveTo>
                <a:lnTo>
                  <a:pt x="6984997" y="0"/>
                </a:lnTo>
                <a:lnTo>
                  <a:pt x="6984997" y="9789157"/>
                </a:lnTo>
                <a:lnTo>
                  <a:pt x="0" y="97891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dirty="0"/>
          </a:p>
        </p:txBody>
      </p:sp>
      <p:sp>
        <p:nvSpPr>
          <p:cNvPr id="7" name="TextBox 7"/>
          <p:cNvSpPr txBox="1"/>
          <p:nvPr/>
        </p:nvSpPr>
        <p:spPr>
          <a:xfrm>
            <a:off x="4739735" y="446361"/>
            <a:ext cx="2003203" cy="1279943"/>
          </a:xfrm>
          <a:prstGeom prst="rect">
            <a:avLst/>
          </a:prstGeom>
        </p:spPr>
        <p:txBody>
          <a:bodyPr lIns="0" tIns="0" rIns="0" bIns="0" rtlCol="0" anchor="t">
            <a:spAutoFit/>
          </a:bodyPr>
          <a:lstStyle/>
          <a:p>
            <a:pPr algn="ctr">
              <a:lnSpc>
                <a:spcPts val="5072"/>
              </a:lnSpc>
            </a:pPr>
            <a:r>
              <a:rPr lang="en-US" sz="4000">
                <a:solidFill>
                  <a:srgbClr val="203864"/>
                </a:solidFill>
                <a:latin typeface="Glacial Indifference"/>
                <a:ea typeface="Glacial Indifference"/>
                <a:cs typeface="Glacial Indifference"/>
                <a:sym typeface="Glacial Indifference"/>
              </a:rPr>
              <a:t>Contents </a:t>
            </a:r>
            <a:r>
              <a:rPr lang="en-US" sz="4000">
                <a:solidFill>
                  <a:srgbClr val="FA9815"/>
                </a:solidFill>
                <a:latin typeface="Glacial Indifference"/>
                <a:ea typeface="Glacial Indifference"/>
                <a:cs typeface="Glacial Indifference"/>
                <a:sym typeface="Glacial Indifference"/>
              </a:rPr>
              <a:t>Page</a:t>
            </a:r>
          </a:p>
        </p:txBody>
      </p:sp>
      <p:sp>
        <p:nvSpPr>
          <p:cNvPr id="8" name="TextBox 8"/>
          <p:cNvSpPr txBox="1"/>
          <p:nvPr/>
        </p:nvSpPr>
        <p:spPr>
          <a:xfrm>
            <a:off x="326355" y="1844669"/>
            <a:ext cx="1070515" cy="565113"/>
          </a:xfrm>
          <a:prstGeom prst="rect">
            <a:avLst/>
          </a:prstGeom>
        </p:spPr>
        <p:txBody>
          <a:bodyPr lIns="0" tIns="0" rIns="0" bIns="0" rtlCol="0" anchor="t">
            <a:spAutoFit/>
          </a:bodyPr>
          <a:lstStyle/>
          <a:p>
            <a:pPr algn="l">
              <a:lnSpc>
                <a:spcPts val="5000"/>
              </a:lnSpc>
            </a:pPr>
            <a:r>
              <a:rPr lang="en-US" sz="2000">
                <a:solidFill>
                  <a:srgbClr val="FFFFFF"/>
                </a:solidFill>
                <a:latin typeface="Glacial Indifference"/>
                <a:ea typeface="Glacial Indifference"/>
                <a:cs typeface="Glacial Indifference"/>
                <a:sym typeface="Glacial Indifference"/>
              </a:rPr>
              <a:t>Welcome</a:t>
            </a:r>
          </a:p>
        </p:txBody>
      </p:sp>
      <p:sp>
        <p:nvSpPr>
          <p:cNvPr id="9" name="TextBox 9"/>
          <p:cNvSpPr txBox="1"/>
          <p:nvPr/>
        </p:nvSpPr>
        <p:spPr>
          <a:xfrm>
            <a:off x="376446" y="2545170"/>
            <a:ext cx="1001344" cy="565113"/>
          </a:xfrm>
          <a:prstGeom prst="rect">
            <a:avLst/>
          </a:prstGeom>
        </p:spPr>
        <p:txBody>
          <a:bodyPr lIns="0" tIns="0" rIns="0" bIns="0" rtlCol="0" anchor="t">
            <a:spAutoFit/>
          </a:bodyPr>
          <a:lstStyle/>
          <a:p>
            <a:pPr algn="l">
              <a:lnSpc>
                <a:spcPts val="5000"/>
              </a:lnSpc>
            </a:pPr>
            <a:r>
              <a:rPr lang="en-US" sz="2000" dirty="0">
                <a:solidFill>
                  <a:srgbClr val="203864"/>
                </a:solidFill>
                <a:latin typeface="Glacial Indifference"/>
                <a:ea typeface="Glacial Indifference"/>
                <a:cs typeface="Glacial Indifference"/>
                <a:sym typeface="Glacial Indifference"/>
              </a:rPr>
              <a:t>About us</a:t>
            </a:r>
          </a:p>
        </p:txBody>
      </p:sp>
      <p:sp>
        <p:nvSpPr>
          <p:cNvPr id="10" name="TextBox 10"/>
          <p:cNvSpPr txBox="1"/>
          <p:nvPr/>
        </p:nvSpPr>
        <p:spPr>
          <a:xfrm>
            <a:off x="376446" y="3272167"/>
            <a:ext cx="2569816" cy="565113"/>
          </a:xfrm>
          <a:prstGeom prst="rect">
            <a:avLst/>
          </a:prstGeom>
        </p:spPr>
        <p:txBody>
          <a:bodyPr lIns="0" tIns="0" rIns="0" bIns="0" rtlCol="0" anchor="t">
            <a:spAutoFit/>
          </a:bodyPr>
          <a:lstStyle/>
          <a:p>
            <a:pPr algn="l">
              <a:lnSpc>
                <a:spcPts val="5000"/>
              </a:lnSpc>
            </a:pPr>
            <a:r>
              <a:rPr lang="en-US" sz="2000" dirty="0">
                <a:solidFill>
                  <a:srgbClr val="203864"/>
                </a:solidFill>
                <a:latin typeface="Glacial Indifference"/>
                <a:ea typeface="Glacial Indifference"/>
                <a:cs typeface="Glacial Indifference"/>
                <a:sym typeface="Glacial Indifference"/>
              </a:rPr>
              <a:t>Working in partnership</a:t>
            </a:r>
          </a:p>
        </p:txBody>
      </p:sp>
      <p:sp>
        <p:nvSpPr>
          <p:cNvPr id="11" name="TextBox 11"/>
          <p:cNvSpPr txBox="1"/>
          <p:nvPr/>
        </p:nvSpPr>
        <p:spPr>
          <a:xfrm>
            <a:off x="414546" y="6131524"/>
            <a:ext cx="2859205" cy="461665"/>
          </a:xfrm>
          <a:prstGeom prst="rect">
            <a:avLst/>
          </a:prstGeom>
        </p:spPr>
        <p:txBody>
          <a:bodyPr lIns="0" tIns="0" rIns="0" bIns="0" rtlCol="0" anchor="t">
            <a:spAutoFit/>
          </a:bodyPr>
          <a:lstStyle/>
          <a:p>
            <a:pPr algn="l">
              <a:lnSpc>
                <a:spcPts val="1160"/>
              </a:lnSpc>
            </a:pPr>
            <a:endParaRPr lang="en-US" sz="2000" dirty="0">
              <a:solidFill>
                <a:srgbClr val="FA9815"/>
              </a:solidFill>
              <a:latin typeface="Glacial Indifference"/>
              <a:ea typeface="Glacial Indifference"/>
              <a:cs typeface="Glacial Indifference"/>
              <a:sym typeface="Glacial Indifference"/>
            </a:endParaRPr>
          </a:p>
          <a:p>
            <a:pPr algn="l"/>
            <a:r>
              <a:rPr lang="en-US" sz="2000" dirty="0">
                <a:solidFill>
                  <a:srgbClr val="203864"/>
                </a:solidFill>
                <a:latin typeface="Glacial Indifference"/>
                <a:ea typeface="Glacial Indifference"/>
                <a:cs typeface="Glacial Indifference"/>
                <a:sym typeface="Glacial Indifference"/>
              </a:rPr>
              <a:t>How to apply</a:t>
            </a:r>
          </a:p>
        </p:txBody>
      </p:sp>
      <p:sp>
        <p:nvSpPr>
          <p:cNvPr id="12" name="TextBox 12"/>
          <p:cNvSpPr txBox="1"/>
          <p:nvPr/>
        </p:nvSpPr>
        <p:spPr>
          <a:xfrm>
            <a:off x="414546" y="6742441"/>
            <a:ext cx="2288457" cy="565113"/>
          </a:xfrm>
          <a:prstGeom prst="rect">
            <a:avLst/>
          </a:prstGeom>
        </p:spPr>
        <p:txBody>
          <a:bodyPr lIns="0" tIns="0" rIns="0" bIns="0" rtlCol="0" anchor="t">
            <a:spAutoFit/>
          </a:bodyPr>
          <a:lstStyle/>
          <a:p>
            <a:pPr algn="l">
              <a:lnSpc>
                <a:spcPts val="5000"/>
              </a:lnSpc>
            </a:pPr>
            <a:r>
              <a:rPr lang="en-US" sz="2000" dirty="0">
                <a:solidFill>
                  <a:srgbClr val="203864"/>
                </a:solidFill>
                <a:latin typeface="Glacial Indifference"/>
                <a:ea typeface="Glacial Indifference"/>
                <a:cs typeface="Glacial Indifference"/>
                <a:sym typeface="Glacial Indifference"/>
              </a:rPr>
              <a:t>Contact information </a:t>
            </a:r>
          </a:p>
        </p:txBody>
      </p:sp>
      <p:sp>
        <p:nvSpPr>
          <p:cNvPr id="13" name="TextBox 13"/>
          <p:cNvSpPr txBox="1"/>
          <p:nvPr/>
        </p:nvSpPr>
        <p:spPr>
          <a:xfrm>
            <a:off x="5620255" y="1854194"/>
            <a:ext cx="137055" cy="556136"/>
          </a:xfrm>
          <a:prstGeom prst="rect">
            <a:avLst/>
          </a:prstGeom>
        </p:spPr>
        <p:txBody>
          <a:bodyPr lIns="0" tIns="0" rIns="0" bIns="0" rtlCol="0" anchor="t">
            <a:spAutoFit/>
          </a:bodyPr>
          <a:lstStyle/>
          <a:p>
            <a:pPr algn="l">
              <a:lnSpc>
                <a:spcPts val="5000"/>
              </a:lnSpc>
            </a:pPr>
            <a:r>
              <a:rPr lang="en-US" sz="2000">
                <a:solidFill>
                  <a:srgbClr val="203864"/>
                </a:solidFill>
                <a:latin typeface="Quad"/>
                <a:ea typeface="Quad"/>
                <a:cs typeface="Quad"/>
                <a:sym typeface="Quad"/>
              </a:rPr>
              <a:t>3</a:t>
            </a:r>
          </a:p>
        </p:txBody>
      </p:sp>
      <p:sp>
        <p:nvSpPr>
          <p:cNvPr id="14" name="TextBox 14"/>
          <p:cNvSpPr txBox="1"/>
          <p:nvPr/>
        </p:nvSpPr>
        <p:spPr>
          <a:xfrm>
            <a:off x="5620255" y="2555243"/>
            <a:ext cx="131616" cy="556136"/>
          </a:xfrm>
          <a:prstGeom prst="rect">
            <a:avLst/>
          </a:prstGeom>
        </p:spPr>
        <p:txBody>
          <a:bodyPr lIns="0" tIns="0" rIns="0" bIns="0" rtlCol="0" anchor="t">
            <a:spAutoFit/>
          </a:bodyPr>
          <a:lstStyle/>
          <a:p>
            <a:pPr algn="l">
              <a:lnSpc>
                <a:spcPts val="5000"/>
              </a:lnSpc>
            </a:pPr>
            <a:r>
              <a:rPr lang="en-US" sz="2000">
                <a:solidFill>
                  <a:srgbClr val="203864"/>
                </a:solidFill>
                <a:latin typeface="Quad"/>
                <a:ea typeface="Quad"/>
                <a:cs typeface="Quad"/>
                <a:sym typeface="Quad"/>
              </a:rPr>
              <a:t>4</a:t>
            </a:r>
          </a:p>
        </p:txBody>
      </p:sp>
      <p:sp>
        <p:nvSpPr>
          <p:cNvPr id="15" name="TextBox 15"/>
          <p:cNvSpPr txBox="1"/>
          <p:nvPr/>
        </p:nvSpPr>
        <p:spPr>
          <a:xfrm>
            <a:off x="5620255" y="3256293"/>
            <a:ext cx="139389" cy="556136"/>
          </a:xfrm>
          <a:prstGeom prst="rect">
            <a:avLst/>
          </a:prstGeom>
        </p:spPr>
        <p:txBody>
          <a:bodyPr lIns="0" tIns="0" rIns="0" bIns="0" rtlCol="0" anchor="t">
            <a:spAutoFit/>
          </a:bodyPr>
          <a:lstStyle/>
          <a:p>
            <a:pPr algn="l">
              <a:lnSpc>
                <a:spcPts val="5000"/>
              </a:lnSpc>
            </a:pPr>
            <a:r>
              <a:rPr lang="en-US" sz="2000">
                <a:solidFill>
                  <a:srgbClr val="203864"/>
                </a:solidFill>
                <a:latin typeface="Quad"/>
                <a:ea typeface="Quad"/>
                <a:cs typeface="Quad"/>
                <a:sym typeface="Quad"/>
              </a:rPr>
              <a:t>5</a:t>
            </a:r>
          </a:p>
        </p:txBody>
      </p:sp>
      <p:sp>
        <p:nvSpPr>
          <p:cNvPr id="16" name="TextBox 16"/>
          <p:cNvSpPr txBox="1"/>
          <p:nvPr/>
        </p:nvSpPr>
        <p:spPr>
          <a:xfrm>
            <a:off x="5620255" y="3957342"/>
            <a:ext cx="142751" cy="556136"/>
          </a:xfrm>
          <a:prstGeom prst="rect">
            <a:avLst/>
          </a:prstGeom>
        </p:spPr>
        <p:txBody>
          <a:bodyPr lIns="0" tIns="0" rIns="0" bIns="0" rtlCol="0" anchor="t">
            <a:spAutoFit/>
          </a:bodyPr>
          <a:lstStyle/>
          <a:p>
            <a:pPr algn="l">
              <a:lnSpc>
                <a:spcPts val="5000"/>
              </a:lnSpc>
            </a:pPr>
            <a:r>
              <a:rPr lang="en-US" sz="2000">
                <a:solidFill>
                  <a:srgbClr val="203864"/>
                </a:solidFill>
                <a:latin typeface="Quad"/>
                <a:ea typeface="Quad"/>
                <a:cs typeface="Quad"/>
                <a:sym typeface="Quad"/>
              </a:rPr>
              <a:t>6</a:t>
            </a:r>
          </a:p>
        </p:txBody>
      </p:sp>
      <p:sp>
        <p:nvSpPr>
          <p:cNvPr id="17" name="TextBox 17"/>
          <p:cNvSpPr txBox="1"/>
          <p:nvPr/>
        </p:nvSpPr>
        <p:spPr>
          <a:xfrm>
            <a:off x="5620255" y="4658392"/>
            <a:ext cx="378257" cy="556136"/>
          </a:xfrm>
          <a:prstGeom prst="rect">
            <a:avLst/>
          </a:prstGeom>
        </p:spPr>
        <p:txBody>
          <a:bodyPr lIns="0" tIns="0" rIns="0" bIns="0" rtlCol="0" anchor="t">
            <a:spAutoFit/>
          </a:bodyPr>
          <a:lstStyle/>
          <a:p>
            <a:pPr algn="l">
              <a:lnSpc>
                <a:spcPts val="5000"/>
              </a:lnSpc>
            </a:pPr>
            <a:r>
              <a:rPr lang="en-US" sz="2000">
                <a:solidFill>
                  <a:srgbClr val="203864"/>
                </a:solidFill>
                <a:latin typeface="Quad"/>
                <a:ea typeface="Quad"/>
                <a:cs typeface="Quad"/>
                <a:sym typeface="Quad"/>
              </a:rPr>
              <a:t>7-8</a:t>
            </a:r>
          </a:p>
        </p:txBody>
      </p:sp>
      <p:sp>
        <p:nvSpPr>
          <p:cNvPr id="18" name="TextBox 18"/>
          <p:cNvSpPr txBox="1"/>
          <p:nvPr/>
        </p:nvSpPr>
        <p:spPr>
          <a:xfrm>
            <a:off x="5620255" y="5359441"/>
            <a:ext cx="514274" cy="556136"/>
          </a:xfrm>
          <a:prstGeom prst="rect">
            <a:avLst/>
          </a:prstGeom>
        </p:spPr>
        <p:txBody>
          <a:bodyPr lIns="0" tIns="0" rIns="0" bIns="0" rtlCol="0" anchor="t">
            <a:spAutoFit/>
          </a:bodyPr>
          <a:lstStyle/>
          <a:p>
            <a:pPr algn="l">
              <a:lnSpc>
                <a:spcPts val="5000"/>
              </a:lnSpc>
            </a:pPr>
            <a:r>
              <a:rPr lang="en-US" sz="2000">
                <a:solidFill>
                  <a:srgbClr val="203864"/>
                </a:solidFill>
                <a:latin typeface="Quad"/>
                <a:ea typeface="Quad"/>
                <a:cs typeface="Quad"/>
                <a:sym typeface="Quad"/>
              </a:rPr>
              <a:t>9-10</a:t>
            </a:r>
          </a:p>
        </p:txBody>
      </p:sp>
      <p:sp>
        <p:nvSpPr>
          <p:cNvPr id="19" name="TextBox 19"/>
          <p:cNvSpPr txBox="1"/>
          <p:nvPr/>
        </p:nvSpPr>
        <p:spPr>
          <a:xfrm>
            <a:off x="5620255" y="6060491"/>
            <a:ext cx="164259" cy="556136"/>
          </a:xfrm>
          <a:prstGeom prst="rect">
            <a:avLst/>
          </a:prstGeom>
        </p:spPr>
        <p:txBody>
          <a:bodyPr lIns="0" tIns="0" rIns="0" bIns="0" rtlCol="0" anchor="t">
            <a:spAutoFit/>
          </a:bodyPr>
          <a:lstStyle/>
          <a:p>
            <a:pPr algn="l">
              <a:lnSpc>
                <a:spcPts val="5000"/>
              </a:lnSpc>
            </a:pPr>
            <a:r>
              <a:rPr lang="en-US" sz="2000">
                <a:solidFill>
                  <a:srgbClr val="203864"/>
                </a:solidFill>
                <a:latin typeface="Quad"/>
                <a:ea typeface="Quad"/>
                <a:cs typeface="Quad"/>
                <a:sym typeface="Quad"/>
              </a:rPr>
              <a:t>11</a:t>
            </a:r>
          </a:p>
        </p:txBody>
      </p:sp>
      <p:sp>
        <p:nvSpPr>
          <p:cNvPr id="20" name="TextBox 20"/>
          <p:cNvSpPr txBox="1"/>
          <p:nvPr/>
        </p:nvSpPr>
        <p:spPr>
          <a:xfrm>
            <a:off x="5620255" y="6761540"/>
            <a:ext cx="213998" cy="556136"/>
          </a:xfrm>
          <a:prstGeom prst="rect">
            <a:avLst/>
          </a:prstGeom>
        </p:spPr>
        <p:txBody>
          <a:bodyPr lIns="0" tIns="0" rIns="0" bIns="0" rtlCol="0" anchor="t">
            <a:spAutoFit/>
          </a:bodyPr>
          <a:lstStyle/>
          <a:p>
            <a:pPr algn="l">
              <a:lnSpc>
                <a:spcPts val="5000"/>
              </a:lnSpc>
            </a:pPr>
            <a:r>
              <a:rPr lang="en-US" sz="2000">
                <a:solidFill>
                  <a:srgbClr val="203864"/>
                </a:solidFill>
                <a:latin typeface="Quad"/>
                <a:ea typeface="Quad"/>
                <a:cs typeface="Quad"/>
                <a:sym typeface="Quad"/>
              </a:rPr>
              <a:t>12</a:t>
            </a:r>
          </a:p>
        </p:txBody>
      </p:sp>
      <p:sp>
        <p:nvSpPr>
          <p:cNvPr id="21" name="TextBox 21"/>
          <p:cNvSpPr txBox="1"/>
          <p:nvPr/>
        </p:nvSpPr>
        <p:spPr>
          <a:xfrm>
            <a:off x="82239" y="8591483"/>
            <a:ext cx="4361513" cy="905061"/>
          </a:xfrm>
          <a:prstGeom prst="rect">
            <a:avLst/>
          </a:prstGeom>
        </p:spPr>
        <p:txBody>
          <a:bodyPr lIns="0" tIns="0" rIns="0" bIns="0" rtlCol="0" anchor="t">
            <a:spAutoFit/>
          </a:bodyPr>
          <a:lstStyle/>
          <a:p>
            <a:pPr algn="just">
              <a:lnSpc>
                <a:spcPts val="1439"/>
              </a:lnSpc>
            </a:pPr>
            <a:r>
              <a:rPr lang="en-US" sz="1200" spc="21">
                <a:solidFill>
                  <a:srgbClr val="FFFFFF"/>
                </a:solidFill>
                <a:latin typeface="Glacial Indifference"/>
                <a:ea typeface="Glacial Indifference"/>
                <a:cs typeface="Glacial Indifference"/>
                <a:sym typeface="Glacial Indifference"/>
              </a:rPr>
              <a:t>Morningside Primary School is committed to safeguarding and promoting the welfare of children and expects all staff to share this commitment. We welcome applications from all sections of the community, regardless of sex, race, religion, disability, sexual orientation or age. </a:t>
            </a:r>
          </a:p>
        </p:txBody>
      </p:sp>
      <p:sp>
        <p:nvSpPr>
          <p:cNvPr id="22" name="Rectangle 21">
            <a:extLst>
              <a:ext uri="{FF2B5EF4-FFF2-40B4-BE49-F238E27FC236}">
                <a16:creationId xmlns:a16="http://schemas.microsoft.com/office/drawing/2014/main" id="{04A97032-283E-47D9-A077-9A00D324129A}"/>
              </a:ext>
            </a:extLst>
          </p:cNvPr>
          <p:cNvSpPr/>
          <p:nvPr/>
        </p:nvSpPr>
        <p:spPr>
          <a:xfrm>
            <a:off x="312267" y="3919939"/>
            <a:ext cx="2698175" cy="630942"/>
          </a:xfrm>
          <a:prstGeom prst="rect">
            <a:avLst/>
          </a:prstGeom>
        </p:spPr>
        <p:txBody>
          <a:bodyPr wrap="none">
            <a:spAutoFit/>
          </a:bodyPr>
          <a:lstStyle/>
          <a:p>
            <a:pPr>
              <a:lnSpc>
                <a:spcPts val="5000"/>
              </a:lnSpc>
            </a:pPr>
            <a:r>
              <a:rPr lang="en-US" dirty="0">
                <a:solidFill>
                  <a:srgbClr val="203864"/>
                </a:solidFill>
                <a:latin typeface="Glacial Indifference"/>
                <a:ea typeface="Glacial Indifference"/>
                <a:cs typeface="Glacial Indifference"/>
                <a:sym typeface="Glacial Indifference"/>
              </a:rPr>
              <a:t>School development plan</a:t>
            </a:r>
          </a:p>
        </p:txBody>
      </p:sp>
      <p:sp>
        <p:nvSpPr>
          <p:cNvPr id="23" name="Rectangle 22">
            <a:extLst>
              <a:ext uri="{FF2B5EF4-FFF2-40B4-BE49-F238E27FC236}">
                <a16:creationId xmlns:a16="http://schemas.microsoft.com/office/drawing/2014/main" id="{5D6C4EA1-452F-4788-B7F0-0E7CE30786EF}"/>
              </a:ext>
            </a:extLst>
          </p:cNvPr>
          <p:cNvSpPr/>
          <p:nvPr/>
        </p:nvSpPr>
        <p:spPr>
          <a:xfrm>
            <a:off x="312267" y="4712765"/>
            <a:ext cx="3429000" cy="680956"/>
          </a:xfrm>
          <a:prstGeom prst="rect">
            <a:avLst/>
          </a:prstGeom>
        </p:spPr>
        <p:txBody>
          <a:bodyPr>
            <a:spAutoFit/>
          </a:bodyPr>
          <a:lstStyle/>
          <a:p>
            <a:r>
              <a:rPr lang="en-US" dirty="0">
                <a:solidFill>
                  <a:srgbClr val="203864"/>
                </a:solidFill>
                <a:latin typeface="Glacial Indifference"/>
                <a:ea typeface="Glacial Indifference"/>
                <a:cs typeface="Glacial Indifference"/>
                <a:sym typeface="Glacial Indifference"/>
              </a:rPr>
              <a:t>Job description:</a:t>
            </a:r>
          </a:p>
          <a:p>
            <a:pPr>
              <a:lnSpc>
                <a:spcPct val="150000"/>
              </a:lnSpc>
            </a:pPr>
            <a:endParaRPr lang="en-US" sz="600" dirty="0">
              <a:solidFill>
                <a:srgbClr val="203864"/>
              </a:solidFill>
              <a:latin typeface="Glacial Indifference"/>
              <a:ea typeface="Glacial Indifference"/>
              <a:cs typeface="Glacial Indifference"/>
              <a:sym typeface="Glacial Indifference"/>
            </a:endParaRPr>
          </a:p>
          <a:p>
            <a:pPr>
              <a:lnSpc>
                <a:spcPts val="1160"/>
              </a:lnSpc>
            </a:pPr>
            <a:r>
              <a:rPr lang="en-US" dirty="0">
                <a:solidFill>
                  <a:srgbClr val="FA9815"/>
                </a:solidFill>
                <a:latin typeface="Glacial Indifference"/>
                <a:ea typeface="Glacial Indifference"/>
                <a:cs typeface="Glacial Indifference"/>
                <a:sym typeface="Glacial Indifference"/>
              </a:rPr>
              <a:t>Pastoral Manager</a:t>
            </a:r>
          </a:p>
        </p:txBody>
      </p:sp>
      <p:sp>
        <p:nvSpPr>
          <p:cNvPr id="24" name="Rectangle 23">
            <a:extLst>
              <a:ext uri="{FF2B5EF4-FFF2-40B4-BE49-F238E27FC236}">
                <a16:creationId xmlns:a16="http://schemas.microsoft.com/office/drawing/2014/main" id="{7AF3334B-18CF-49A6-BACC-67866DCD8BE0}"/>
              </a:ext>
            </a:extLst>
          </p:cNvPr>
          <p:cNvSpPr/>
          <p:nvPr/>
        </p:nvSpPr>
        <p:spPr>
          <a:xfrm>
            <a:off x="309794" y="5351989"/>
            <a:ext cx="3429000" cy="707886"/>
          </a:xfrm>
          <a:prstGeom prst="rect">
            <a:avLst/>
          </a:prstGeom>
        </p:spPr>
        <p:txBody>
          <a:bodyPr>
            <a:spAutoFit/>
          </a:bodyPr>
          <a:lstStyle/>
          <a:p>
            <a:pPr>
              <a:lnSpc>
                <a:spcPts val="1160"/>
              </a:lnSpc>
            </a:pPr>
            <a:endParaRPr lang="en-US" dirty="0">
              <a:solidFill>
                <a:srgbClr val="FA9815"/>
              </a:solidFill>
              <a:latin typeface="Glacial Indifference"/>
              <a:ea typeface="Glacial Indifference"/>
              <a:cs typeface="Glacial Indifference"/>
              <a:sym typeface="Glacial Indifference"/>
            </a:endParaRPr>
          </a:p>
          <a:p>
            <a:pPr>
              <a:lnSpc>
                <a:spcPts val="1160"/>
              </a:lnSpc>
            </a:pPr>
            <a:r>
              <a:rPr lang="en-US" dirty="0">
                <a:solidFill>
                  <a:srgbClr val="203864"/>
                </a:solidFill>
                <a:latin typeface="Glacial Indifference"/>
                <a:ea typeface="Glacial Indifference"/>
                <a:cs typeface="Glacial Indifference"/>
                <a:sym typeface="Glacial Indifference"/>
              </a:rPr>
              <a:t>Personal Specification:</a:t>
            </a:r>
          </a:p>
          <a:p>
            <a:pPr>
              <a:lnSpc>
                <a:spcPts val="1160"/>
              </a:lnSpc>
            </a:pPr>
            <a:r>
              <a:rPr lang="en-US" dirty="0">
                <a:solidFill>
                  <a:srgbClr val="203864"/>
                </a:solidFill>
                <a:latin typeface="Glacial Indifference"/>
                <a:ea typeface="Glacial Indifference"/>
                <a:cs typeface="Glacial Indifference"/>
                <a:sym typeface="Glacial Indifference"/>
              </a:rPr>
              <a:t> </a:t>
            </a:r>
          </a:p>
          <a:p>
            <a:pPr>
              <a:lnSpc>
                <a:spcPts val="1000"/>
              </a:lnSpc>
            </a:pPr>
            <a:r>
              <a:rPr lang="en-US" dirty="0">
                <a:solidFill>
                  <a:srgbClr val="FA9815"/>
                </a:solidFill>
                <a:latin typeface="Glacial Indifference"/>
                <a:ea typeface="Glacial Indifference"/>
                <a:cs typeface="Glacial Indifference"/>
                <a:sym typeface="Glacial Indifference"/>
              </a:rPr>
              <a:t>Pastoral Manager</a:t>
            </a:r>
          </a:p>
        </p:txBody>
      </p:sp>
      <p:sp>
        <p:nvSpPr>
          <p:cNvPr id="25" name="Rectangle 24">
            <a:extLst>
              <a:ext uri="{FF2B5EF4-FFF2-40B4-BE49-F238E27FC236}">
                <a16:creationId xmlns:a16="http://schemas.microsoft.com/office/drawing/2014/main" id="{99CBA3A2-DB65-4A9D-A296-C5834149AFAA}"/>
              </a:ext>
            </a:extLst>
          </p:cNvPr>
          <p:cNvSpPr/>
          <p:nvPr/>
        </p:nvSpPr>
        <p:spPr>
          <a:xfrm>
            <a:off x="5802747" y="2088078"/>
            <a:ext cx="457800" cy="477054"/>
          </a:xfrm>
          <a:prstGeom prst="rect">
            <a:avLst/>
          </a:prstGeom>
        </p:spPr>
        <p:txBody>
          <a:bodyPr wrap="square">
            <a:spAutoFit/>
          </a:bodyPr>
          <a:lstStyle/>
          <a:p>
            <a:pPr>
              <a:lnSpc>
                <a:spcPts val="1160"/>
              </a:lnSpc>
            </a:pPr>
            <a:endParaRPr lang="en-US" sz="3600" dirty="0">
              <a:solidFill>
                <a:srgbClr val="FFC000"/>
              </a:solidFill>
              <a:latin typeface="Glacial Indifference"/>
              <a:ea typeface="Glacial Indifference"/>
              <a:cs typeface="Glacial Indifference"/>
              <a:sym typeface="Glacial Indifference"/>
            </a:endParaRPr>
          </a:p>
          <a:p>
            <a:pPr>
              <a:lnSpc>
                <a:spcPts val="1160"/>
              </a:lnSpc>
            </a:pPr>
            <a:r>
              <a:rPr lang="en-US" sz="3600" dirty="0">
                <a:solidFill>
                  <a:srgbClr val="FFC000"/>
                </a:solidFill>
                <a:latin typeface="Glacial Indifference"/>
                <a:ea typeface="Glacial Indifference"/>
                <a:cs typeface="Glacial Indifference"/>
                <a:sym typeface="Glacial Indifference"/>
              </a:rPr>
              <a:t>3</a:t>
            </a:r>
          </a:p>
        </p:txBody>
      </p:sp>
      <p:sp>
        <p:nvSpPr>
          <p:cNvPr id="34" name="TextBox 33">
            <a:extLst>
              <a:ext uri="{FF2B5EF4-FFF2-40B4-BE49-F238E27FC236}">
                <a16:creationId xmlns:a16="http://schemas.microsoft.com/office/drawing/2014/main" id="{84E0386B-FF26-42C3-9B1E-0AE60CD3883C}"/>
              </a:ext>
            </a:extLst>
          </p:cNvPr>
          <p:cNvSpPr txBox="1"/>
          <p:nvPr/>
        </p:nvSpPr>
        <p:spPr>
          <a:xfrm>
            <a:off x="5739213" y="2596902"/>
            <a:ext cx="615790" cy="646331"/>
          </a:xfrm>
          <a:prstGeom prst="rect">
            <a:avLst/>
          </a:prstGeom>
          <a:noFill/>
        </p:spPr>
        <p:txBody>
          <a:bodyPr wrap="square" rtlCol="0">
            <a:spAutoFit/>
          </a:bodyPr>
          <a:lstStyle/>
          <a:p>
            <a:r>
              <a:rPr lang="en-GB" sz="3600" dirty="0">
                <a:solidFill>
                  <a:srgbClr val="002060"/>
                </a:solidFill>
                <a:latin typeface="Century Gothic" panose="020B0502020202020204" pitchFamily="34" charset="0"/>
              </a:rPr>
              <a:t>4</a:t>
            </a:r>
          </a:p>
        </p:txBody>
      </p:sp>
      <p:sp>
        <p:nvSpPr>
          <p:cNvPr id="35" name="TextBox 34">
            <a:extLst>
              <a:ext uri="{FF2B5EF4-FFF2-40B4-BE49-F238E27FC236}">
                <a16:creationId xmlns:a16="http://schemas.microsoft.com/office/drawing/2014/main" id="{4923254C-ACE9-4039-8459-7DF6BAFEF506}"/>
              </a:ext>
            </a:extLst>
          </p:cNvPr>
          <p:cNvSpPr txBox="1"/>
          <p:nvPr/>
        </p:nvSpPr>
        <p:spPr>
          <a:xfrm>
            <a:off x="5782316" y="3303141"/>
            <a:ext cx="615790" cy="646331"/>
          </a:xfrm>
          <a:prstGeom prst="rect">
            <a:avLst/>
          </a:prstGeom>
          <a:noFill/>
        </p:spPr>
        <p:txBody>
          <a:bodyPr wrap="square" rtlCol="0">
            <a:spAutoFit/>
          </a:bodyPr>
          <a:lstStyle/>
          <a:p>
            <a:r>
              <a:rPr lang="en-GB" sz="3600" dirty="0">
                <a:solidFill>
                  <a:srgbClr val="002060"/>
                </a:solidFill>
                <a:latin typeface="Century Gothic" panose="020B0502020202020204" pitchFamily="34" charset="0"/>
              </a:rPr>
              <a:t>5</a:t>
            </a:r>
          </a:p>
        </p:txBody>
      </p:sp>
      <p:sp>
        <p:nvSpPr>
          <p:cNvPr id="36" name="TextBox 35">
            <a:extLst>
              <a:ext uri="{FF2B5EF4-FFF2-40B4-BE49-F238E27FC236}">
                <a16:creationId xmlns:a16="http://schemas.microsoft.com/office/drawing/2014/main" id="{475066D8-D56C-413F-975F-13D7F342CC44}"/>
              </a:ext>
            </a:extLst>
          </p:cNvPr>
          <p:cNvSpPr txBox="1"/>
          <p:nvPr/>
        </p:nvSpPr>
        <p:spPr>
          <a:xfrm>
            <a:off x="5802747" y="4032762"/>
            <a:ext cx="615790" cy="646331"/>
          </a:xfrm>
          <a:prstGeom prst="rect">
            <a:avLst/>
          </a:prstGeom>
          <a:noFill/>
        </p:spPr>
        <p:txBody>
          <a:bodyPr wrap="square" rtlCol="0">
            <a:spAutoFit/>
          </a:bodyPr>
          <a:lstStyle/>
          <a:p>
            <a:r>
              <a:rPr lang="en-GB" sz="3600" dirty="0">
                <a:solidFill>
                  <a:srgbClr val="002060"/>
                </a:solidFill>
                <a:latin typeface="Century Gothic" panose="020B0502020202020204" pitchFamily="34" charset="0"/>
              </a:rPr>
              <a:t>6</a:t>
            </a:r>
          </a:p>
        </p:txBody>
      </p:sp>
      <p:sp>
        <p:nvSpPr>
          <p:cNvPr id="37" name="TextBox 36">
            <a:extLst>
              <a:ext uri="{FF2B5EF4-FFF2-40B4-BE49-F238E27FC236}">
                <a16:creationId xmlns:a16="http://schemas.microsoft.com/office/drawing/2014/main" id="{43B30AE8-639E-4B16-BE25-E6667ADC3DFA}"/>
              </a:ext>
            </a:extLst>
          </p:cNvPr>
          <p:cNvSpPr txBox="1"/>
          <p:nvPr/>
        </p:nvSpPr>
        <p:spPr>
          <a:xfrm>
            <a:off x="5587898" y="6808617"/>
            <a:ext cx="810208" cy="707886"/>
          </a:xfrm>
          <a:prstGeom prst="rect">
            <a:avLst/>
          </a:prstGeom>
          <a:noFill/>
        </p:spPr>
        <p:txBody>
          <a:bodyPr wrap="square" rtlCol="0">
            <a:spAutoFit/>
          </a:bodyPr>
          <a:lstStyle/>
          <a:p>
            <a:r>
              <a:rPr lang="en-GB" sz="4000" dirty="0">
                <a:solidFill>
                  <a:srgbClr val="002060"/>
                </a:solidFill>
                <a:latin typeface="Century Gothic" panose="020B0502020202020204" pitchFamily="34" charset="0"/>
              </a:rPr>
              <a:t>12</a:t>
            </a:r>
          </a:p>
        </p:txBody>
      </p:sp>
      <p:sp>
        <p:nvSpPr>
          <p:cNvPr id="38" name="TextBox 37">
            <a:extLst>
              <a:ext uri="{FF2B5EF4-FFF2-40B4-BE49-F238E27FC236}">
                <a16:creationId xmlns:a16="http://schemas.microsoft.com/office/drawing/2014/main" id="{8B2359FD-07D5-4EA5-9E99-271DF3C717BF}"/>
              </a:ext>
            </a:extLst>
          </p:cNvPr>
          <p:cNvSpPr txBox="1"/>
          <p:nvPr/>
        </p:nvSpPr>
        <p:spPr>
          <a:xfrm>
            <a:off x="5802747" y="4725153"/>
            <a:ext cx="615790" cy="646331"/>
          </a:xfrm>
          <a:prstGeom prst="rect">
            <a:avLst/>
          </a:prstGeom>
          <a:noFill/>
        </p:spPr>
        <p:txBody>
          <a:bodyPr wrap="square" rtlCol="0">
            <a:spAutoFit/>
          </a:bodyPr>
          <a:lstStyle/>
          <a:p>
            <a:r>
              <a:rPr lang="en-GB" sz="3600" dirty="0">
                <a:solidFill>
                  <a:srgbClr val="002060"/>
                </a:solidFill>
                <a:latin typeface="Century Gothic" panose="020B0502020202020204" pitchFamily="34" charset="0"/>
              </a:rPr>
              <a:t>7</a:t>
            </a:r>
          </a:p>
        </p:txBody>
      </p:sp>
      <p:sp>
        <p:nvSpPr>
          <p:cNvPr id="39" name="TextBox 38">
            <a:extLst>
              <a:ext uri="{FF2B5EF4-FFF2-40B4-BE49-F238E27FC236}">
                <a16:creationId xmlns:a16="http://schemas.microsoft.com/office/drawing/2014/main" id="{B9E0C2ED-F2AD-4E78-928C-DDB0FA1648B9}"/>
              </a:ext>
            </a:extLst>
          </p:cNvPr>
          <p:cNvSpPr txBox="1"/>
          <p:nvPr/>
        </p:nvSpPr>
        <p:spPr>
          <a:xfrm>
            <a:off x="5593618" y="6120822"/>
            <a:ext cx="810208" cy="707886"/>
          </a:xfrm>
          <a:prstGeom prst="rect">
            <a:avLst/>
          </a:prstGeom>
          <a:noFill/>
        </p:spPr>
        <p:txBody>
          <a:bodyPr wrap="square" rtlCol="0">
            <a:spAutoFit/>
          </a:bodyPr>
          <a:lstStyle/>
          <a:p>
            <a:r>
              <a:rPr lang="en-GB" sz="4000" dirty="0">
                <a:solidFill>
                  <a:srgbClr val="002060"/>
                </a:solidFill>
                <a:latin typeface="Century Gothic" panose="020B0502020202020204" pitchFamily="34" charset="0"/>
              </a:rPr>
              <a:t>11</a:t>
            </a:r>
          </a:p>
        </p:txBody>
      </p:sp>
      <p:sp>
        <p:nvSpPr>
          <p:cNvPr id="40" name="TextBox 39">
            <a:extLst>
              <a:ext uri="{FF2B5EF4-FFF2-40B4-BE49-F238E27FC236}">
                <a16:creationId xmlns:a16="http://schemas.microsoft.com/office/drawing/2014/main" id="{B8672995-9574-4A7F-91DE-6E9981699E14}"/>
              </a:ext>
            </a:extLst>
          </p:cNvPr>
          <p:cNvSpPr txBox="1"/>
          <p:nvPr/>
        </p:nvSpPr>
        <p:spPr>
          <a:xfrm>
            <a:off x="5629918" y="5447921"/>
            <a:ext cx="745459" cy="646331"/>
          </a:xfrm>
          <a:prstGeom prst="rect">
            <a:avLst/>
          </a:prstGeom>
          <a:noFill/>
        </p:spPr>
        <p:txBody>
          <a:bodyPr wrap="square" rtlCol="0">
            <a:spAutoFit/>
          </a:bodyPr>
          <a:lstStyle/>
          <a:p>
            <a:r>
              <a:rPr lang="en-GB" sz="3600" dirty="0">
                <a:solidFill>
                  <a:srgbClr val="002060"/>
                </a:solidFill>
                <a:latin typeface="Century Gothic" panose="020B0502020202020204" pitchFamily="34" charset="0"/>
              </a:rPr>
              <a:t>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84697" y="6301997"/>
            <a:ext cx="2273303" cy="3604003"/>
          </a:xfrm>
          <a:custGeom>
            <a:avLst/>
            <a:gdLst/>
            <a:ahLst/>
            <a:cxnLst/>
            <a:rect l="l" t="t" r="r" b="b"/>
            <a:pathLst>
              <a:path w="2273303" h="3604003">
                <a:moveTo>
                  <a:pt x="0" y="0"/>
                </a:moveTo>
                <a:lnTo>
                  <a:pt x="2273303" y="0"/>
                </a:lnTo>
                <a:lnTo>
                  <a:pt x="2273303" y="3604003"/>
                </a:lnTo>
                <a:lnTo>
                  <a:pt x="0" y="360400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584697" y="6301997"/>
            <a:ext cx="2273303" cy="3604003"/>
          </a:xfrm>
          <a:custGeom>
            <a:avLst/>
            <a:gdLst/>
            <a:ahLst/>
            <a:cxnLst/>
            <a:rect l="l" t="t" r="r" b="b"/>
            <a:pathLst>
              <a:path w="2273303" h="3604003">
                <a:moveTo>
                  <a:pt x="0" y="0"/>
                </a:moveTo>
                <a:lnTo>
                  <a:pt x="2273303" y="0"/>
                </a:lnTo>
                <a:lnTo>
                  <a:pt x="2273303" y="3604003"/>
                </a:lnTo>
                <a:lnTo>
                  <a:pt x="0" y="3604003"/>
                </a:lnTo>
                <a:lnTo>
                  <a:pt x="0" y="0"/>
                </a:lnTo>
                <a:close/>
              </a:path>
            </a:pathLst>
          </a:custGeom>
          <a:blipFill>
            <a:blip r:embed="rId4"/>
            <a:stretch>
              <a:fillRect r="-152" b="-6930"/>
            </a:stretch>
          </a:blipFill>
        </p:spPr>
      </p:sp>
      <p:sp>
        <p:nvSpPr>
          <p:cNvPr id="4" name="Freeform 4"/>
          <p:cNvSpPr/>
          <p:nvPr/>
        </p:nvSpPr>
        <p:spPr>
          <a:xfrm>
            <a:off x="-63503" y="7330992"/>
            <a:ext cx="6984997" cy="2638492"/>
          </a:xfrm>
          <a:custGeom>
            <a:avLst/>
            <a:gdLst/>
            <a:ahLst/>
            <a:cxnLst/>
            <a:rect l="l" t="t" r="r" b="b"/>
            <a:pathLst>
              <a:path w="6984997" h="2638492">
                <a:moveTo>
                  <a:pt x="0" y="0"/>
                </a:moveTo>
                <a:lnTo>
                  <a:pt x="6984997" y="0"/>
                </a:lnTo>
                <a:lnTo>
                  <a:pt x="6984997" y="2638492"/>
                </a:lnTo>
                <a:lnTo>
                  <a:pt x="0" y="26384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5400000">
            <a:off x="4587535" y="7391695"/>
            <a:ext cx="2267626" cy="2273303"/>
          </a:xfrm>
          <a:custGeom>
            <a:avLst/>
            <a:gdLst/>
            <a:ahLst/>
            <a:cxnLst/>
            <a:rect l="l" t="t" r="r" b="b"/>
            <a:pathLst>
              <a:path w="2267626" h="2273303">
                <a:moveTo>
                  <a:pt x="0" y="0"/>
                </a:moveTo>
                <a:lnTo>
                  <a:pt x="2267627" y="0"/>
                </a:lnTo>
                <a:lnTo>
                  <a:pt x="2267627" y="2273303"/>
                </a:lnTo>
                <a:lnTo>
                  <a:pt x="0" y="2273303"/>
                </a:lnTo>
                <a:lnTo>
                  <a:pt x="0" y="0"/>
                </a:lnTo>
                <a:close/>
              </a:path>
            </a:pathLst>
          </a:custGeom>
          <a:blipFill>
            <a:blip r:embed="rId7"/>
            <a:stretch>
              <a:fillRect l="-98161" b="-100000"/>
            </a:stretch>
          </a:blipFill>
        </p:spPr>
      </p:sp>
      <p:sp>
        <p:nvSpPr>
          <p:cNvPr id="6" name="Freeform 6"/>
          <p:cNvSpPr/>
          <p:nvPr/>
        </p:nvSpPr>
        <p:spPr>
          <a:xfrm>
            <a:off x="133683" y="530438"/>
            <a:ext cx="4210383" cy="651139"/>
          </a:xfrm>
          <a:custGeom>
            <a:avLst/>
            <a:gdLst/>
            <a:ahLst/>
            <a:cxnLst/>
            <a:rect l="l" t="t" r="r" b="b"/>
            <a:pathLst>
              <a:path w="4210383" h="651139">
                <a:moveTo>
                  <a:pt x="0" y="0"/>
                </a:moveTo>
                <a:lnTo>
                  <a:pt x="4210384" y="0"/>
                </a:lnTo>
                <a:lnTo>
                  <a:pt x="4210384" y="651138"/>
                </a:lnTo>
                <a:lnTo>
                  <a:pt x="0" y="6511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0" y="-150733"/>
            <a:ext cx="6984997" cy="9874377"/>
          </a:xfrm>
          <a:custGeom>
            <a:avLst/>
            <a:gdLst/>
            <a:ahLst/>
            <a:cxnLst/>
            <a:rect l="l" t="t" r="r" b="b"/>
            <a:pathLst>
              <a:path w="6984997" h="9874377">
                <a:moveTo>
                  <a:pt x="0" y="0"/>
                </a:moveTo>
                <a:lnTo>
                  <a:pt x="6984997" y="0"/>
                </a:lnTo>
                <a:lnTo>
                  <a:pt x="6984997" y="9874377"/>
                </a:lnTo>
                <a:lnTo>
                  <a:pt x="0" y="987437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4581220" y="3270923"/>
            <a:ext cx="2273303" cy="3031065"/>
          </a:xfrm>
          <a:custGeom>
            <a:avLst/>
            <a:gdLst/>
            <a:ahLst/>
            <a:cxnLst/>
            <a:rect l="l" t="t" r="r" b="b"/>
            <a:pathLst>
              <a:path w="2273303" h="3031065">
                <a:moveTo>
                  <a:pt x="0" y="0"/>
                </a:moveTo>
                <a:lnTo>
                  <a:pt x="2273303" y="0"/>
                </a:lnTo>
                <a:lnTo>
                  <a:pt x="2273303" y="3031065"/>
                </a:lnTo>
                <a:lnTo>
                  <a:pt x="0" y="30310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Freeform 9"/>
          <p:cNvSpPr/>
          <p:nvPr/>
        </p:nvSpPr>
        <p:spPr>
          <a:xfrm>
            <a:off x="4581220" y="243840"/>
            <a:ext cx="2273303" cy="6058157"/>
          </a:xfrm>
          <a:custGeom>
            <a:avLst/>
            <a:gdLst/>
            <a:ahLst/>
            <a:cxnLst/>
            <a:rect l="l" t="t" r="r" b="b"/>
            <a:pathLst>
              <a:path w="2273303" h="6058157">
                <a:moveTo>
                  <a:pt x="0" y="0"/>
                </a:moveTo>
                <a:lnTo>
                  <a:pt x="2273303" y="0"/>
                </a:lnTo>
                <a:lnTo>
                  <a:pt x="2273303" y="6058157"/>
                </a:lnTo>
                <a:lnTo>
                  <a:pt x="0" y="6058157"/>
                </a:lnTo>
                <a:lnTo>
                  <a:pt x="0" y="0"/>
                </a:lnTo>
                <a:close/>
              </a:path>
            </a:pathLst>
          </a:custGeom>
          <a:blipFill>
            <a:blip r:embed="rId14"/>
            <a:stretch>
              <a:fillRect/>
            </a:stretch>
          </a:blipFill>
        </p:spPr>
      </p:sp>
      <p:sp>
        <p:nvSpPr>
          <p:cNvPr id="10" name="Freeform 10"/>
          <p:cNvSpPr/>
          <p:nvPr/>
        </p:nvSpPr>
        <p:spPr>
          <a:xfrm>
            <a:off x="481260" y="1266053"/>
            <a:ext cx="3489160" cy="12697"/>
          </a:xfrm>
          <a:custGeom>
            <a:avLst/>
            <a:gdLst/>
            <a:ahLst/>
            <a:cxnLst/>
            <a:rect l="l" t="t" r="r" b="b"/>
            <a:pathLst>
              <a:path w="3489160" h="12697">
                <a:moveTo>
                  <a:pt x="0" y="0"/>
                </a:moveTo>
                <a:lnTo>
                  <a:pt x="3489160" y="0"/>
                </a:lnTo>
                <a:lnTo>
                  <a:pt x="3489160" y="12697"/>
                </a:lnTo>
                <a:lnTo>
                  <a:pt x="0" y="1269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1" name="TextBox 11"/>
          <p:cNvSpPr txBox="1"/>
          <p:nvPr/>
        </p:nvSpPr>
        <p:spPr>
          <a:xfrm>
            <a:off x="470964" y="463896"/>
            <a:ext cx="3606679" cy="698537"/>
          </a:xfrm>
          <a:prstGeom prst="rect">
            <a:avLst/>
          </a:prstGeom>
        </p:spPr>
        <p:txBody>
          <a:bodyPr lIns="0" tIns="0" rIns="0" bIns="0" rtlCol="0" anchor="t">
            <a:spAutoFit/>
          </a:bodyPr>
          <a:lstStyle/>
          <a:p>
            <a:pPr algn="l">
              <a:lnSpc>
                <a:spcPts val="5600"/>
              </a:lnSpc>
            </a:pPr>
            <a:r>
              <a:rPr lang="en-US" sz="4000">
                <a:solidFill>
                  <a:srgbClr val="203864"/>
                </a:solidFill>
                <a:latin typeface="Glacial Indifference"/>
                <a:ea typeface="Glacial Indifference"/>
                <a:cs typeface="Glacial Indifference"/>
                <a:sym typeface="Glacial Indifference"/>
              </a:rPr>
              <a:t>Welcome</a:t>
            </a:r>
            <a:r>
              <a:rPr lang="en-US" sz="4000">
                <a:solidFill>
                  <a:srgbClr val="FFFFFF"/>
                </a:solidFill>
                <a:latin typeface="Glacial Indifference"/>
                <a:ea typeface="Glacial Indifference"/>
                <a:cs typeface="Glacial Indifference"/>
                <a:sym typeface="Glacial Indifference"/>
              </a:rPr>
              <a:t> </a:t>
            </a:r>
            <a:r>
              <a:rPr lang="en-US" sz="4000">
                <a:solidFill>
                  <a:srgbClr val="FA9815"/>
                </a:solidFill>
                <a:latin typeface="Glacial Indifference"/>
                <a:ea typeface="Glacial Indifference"/>
                <a:cs typeface="Glacial Indifference"/>
                <a:sym typeface="Glacial Indifference"/>
              </a:rPr>
              <a:t>Letter</a:t>
            </a:r>
          </a:p>
        </p:txBody>
      </p:sp>
      <p:sp>
        <p:nvSpPr>
          <p:cNvPr id="12" name="TextBox 12"/>
          <p:cNvSpPr txBox="1"/>
          <p:nvPr/>
        </p:nvSpPr>
        <p:spPr>
          <a:xfrm>
            <a:off x="138732" y="1520066"/>
            <a:ext cx="1842468" cy="203325"/>
          </a:xfrm>
          <a:prstGeom prst="rect">
            <a:avLst/>
          </a:prstGeom>
        </p:spPr>
        <p:txBody>
          <a:bodyPr wrap="square" lIns="0" tIns="0" rIns="0" bIns="0" rtlCol="0" anchor="t">
            <a:spAutoFit/>
          </a:bodyPr>
          <a:lstStyle/>
          <a:p>
            <a:pPr algn="l">
              <a:lnSpc>
                <a:spcPts val="1679"/>
              </a:lnSpc>
            </a:pPr>
            <a:r>
              <a:rPr lang="en-US" sz="1399" dirty="0">
                <a:solidFill>
                  <a:srgbClr val="203864"/>
                </a:solidFill>
                <a:latin typeface="Century Gothic" panose="020B0502020202020204" pitchFamily="34" charset="0"/>
                <a:ea typeface="Glacial Indifference"/>
                <a:cs typeface="Glacial Indifference"/>
                <a:sym typeface="Glacial Indifference"/>
              </a:rPr>
              <a:t>Dear applicant,</a:t>
            </a:r>
          </a:p>
        </p:txBody>
      </p:sp>
      <p:sp>
        <p:nvSpPr>
          <p:cNvPr id="13" name="TextBox 13"/>
          <p:cNvSpPr txBox="1"/>
          <p:nvPr/>
        </p:nvSpPr>
        <p:spPr>
          <a:xfrm>
            <a:off x="138732" y="1946786"/>
            <a:ext cx="4367131" cy="633700"/>
          </a:xfrm>
          <a:prstGeom prst="rect">
            <a:avLst/>
          </a:prstGeom>
        </p:spPr>
        <p:txBody>
          <a:bodyPr lIns="0" tIns="0" rIns="0" bIns="0" rtlCol="0" anchor="t">
            <a:spAutoFit/>
          </a:bodyPr>
          <a:lstStyle/>
          <a:p>
            <a:pPr algn="l">
              <a:lnSpc>
                <a:spcPts val="1679"/>
              </a:lnSpc>
            </a:pPr>
            <a:r>
              <a:rPr lang="en-US" sz="1200" dirty="0">
                <a:solidFill>
                  <a:srgbClr val="203864"/>
                </a:solidFill>
                <a:latin typeface="Century Gothic" panose="020B0502020202020204" pitchFamily="34" charset="0"/>
                <a:ea typeface="Glacial Indifference"/>
                <a:cs typeface="Glacial Indifference"/>
                <a:sym typeface="Glacial Indifference"/>
              </a:rPr>
              <a:t>Thank you very much for your interest in the role of </a:t>
            </a:r>
            <a:r>
              <a:rPr lang="en-US" sz="1200" dirty="0">
                <a:solidFill>
                  <a:srgbClr val="C55A11"/>
                </a:solidFill>
                <a:latin typeface="Century Gothic" panose="020B0502020202020204" pitchFamily="34" charset="0"/>
                <a:ea typeface="Glacial Indifference"/>
                <a:cs typeface="Glacial Indifference"/>
                <a:sym typeface="Glacial Indifference"/>
              </a:rPr>
              <a:t>Pastoral Manager </a:t>
            </a:r>
            <a:r>
              <a:rPr lang="en-US" sz="1200" dirty="0">
                <a:solidFill>
                  <a:srgbClr val="203864"/>
                </a:solidFill>
                <a:latin typeface="Century Gothic" panose="020B0502020202020204" pitchFamily="34" charset="0"/>
                <a:ea typeface="Glacial Indifference"/>
                <a:cs typeface="Glacial Indifference"/>
                <a:sym typeface="Glacial Indifference"/>
              </a:rPr>
              <a:t>at Morningside Primary School. We hope you will ﬁnd this information a useful introduction to our school.</a:t>
            </a:r>
          </a:p>
        </p:txBody>
      </p:sp>
      <p:sp>
        <p:nvSpPr>
          <p:cNvPr id="14" name="TextBox 14"/>
          <p:cNvSpPr txBox="1"/>
          <p:nvPr/>
        </p:nvSpPr>
        <p:spPr>
          <a:xfrm>
            <a:off x="133683" y="2874792"/>
            <a:ext cx="4367131" cy="2813784"/>
          </a:xfrm>
          <a:prstGeom prst="rect">
            <a:avLst/>
          </a:prstGeom>
        </p:spPr>
        <p:txBody>
          <a:bodyPr lIns="0" tIns="0" rIns="0" bIns="0" rtlCol="0" anchor="t">
            <a:spAutoFit/>
          </a:bodyPr>
          <a:lstStyle/>
          <a:p>
            <a:pPr algn="l">
              <a:lnSpc>
                <a:spcPts val="1679"/>
              </a:lnSpc>
            </a:pPr>
            <a:r>
              <a:rPr lang="en-US" sz="1200" spc="18" dirty="0">
                <a:solidFill>
                  <a:srgbClr val="203864"/>
                </a:solidFill>
                <a:latin typeface="Century Gothic" panose="020B0502020202020204" pitchFamily="34" charset="0"/>
                <a:ea typeface="Glacial Indifference"/>
                <a:cs typeface="Glacial Indifference"/>
                <a:sym typeface="Glacial Indifference"/>
              </a:rPr>
              <a:t>Morningside is an outstanding two-form entry primary school in the London borough of Hackney, located very close to Hackney Central in the heart of a diverse, vibrant and exciting community. Our children come from truly diverse backgrounds, many different languages are spoken. Our school has been through a period of considerable change over the last few years and our aim is to build on the hard work that enabled the school to make rapid improvements and to secure excellent learning opportunities for all of our families. We are seeking a Pastoral Manager who is highly motivated and talented to work alongside our dedicated staff to support children and their families. </a:t>
            </a:r>
          </a:p>
        </p:txBody>
      </p:sp>
      <p:sp>
        <p:nvSpPr>
          <p:cNvPr id="15" name="TextBox 15"/>
          <p:cNvSpPr txBox="1"/>
          <p:nvPr/>
        </p:nvSpPr>
        <p:spPr>
          <a:xfrm>
            <a:off x="138732" y="6000626"/>
            <a:ext cx="4367131" cy="3691460"/>
          </a:xfrm>
          <a:prstGeom prst="rect">
            <a:avLst/>
          </a:prstGeom>
        </p:spPr>
        <p:txBody>
          <a:bodyPr lIns="0" tIns="0" rIns="0" bIns="0" rtlCol="0" anchor="t">
            <a:spAutoFit/>
          </a:bodyPr>
          <a:lstStyle/>
          <a:p>
            <a:pPr algn="l">
              <a:lnSpc>
                <a:spcPts val="1680"/>
              </a:lnSpc>
            </a:pPr>
            <a:r>
              <a:rPr lang="en-US" sz="1200" spc="32" dirty="0">
                <a:solidFill>
                  <a:srgbClr val="203864"/>
                </a:solidFill>
                <a:latin typeface="Century Gothic" panose="020B0502020202020204" pitchFamily="34" charset="0"/>
                <a:ea typeface="Glacial Indifference"/>
                <a:cs typeface="Glacial Indifference"/>
                <a:sym typeface="Glacial Indifference"/>
              </a:rPr>
              <a:t>Our new Pastoral Manager will join a very committed and hard-working staff body who all want to ensure that every child fulﬁls its potential, both now and in the future. If you share this vision and are committed to helping children overcome barriers to learning in every lesson, every day, we would like to hear from you. Please ﬁnd further guidance on Morningside, the type of colleague we are seeking to appoint and details on how to apply for the post within this pack. We welcome and encourage school visits. Please contact the school ofﬁce on 020 8985 5382 to arrange a suitable date and time.   </a:t>
            </a:r>
          </a:p>
          <a:p>
            <a:pPr algn="just">
              <a:lnSpc>
                <a:spcPts val="1680"/>
              </a:lnSpc>
            </a:pPr>
            <a:endParaRPr lang="en-US" sz="1200" spc="32" dirty="0">
              <a:solidFill>
                <a:srgbClr val="203864"/>
              </a:solidFill>
              <a:latin typeface="Century Gothic" panose="020B0502020202020204" pitchFamily="34" charset="0"/>
              <a:ea typeface="Glacial Indifference"/>
              <a:cs typeface="Glacial Indifference"/>
              <a:sym typeface="Glacial Indifference"/>
            </a:endParaRPr>
          </a:p>
          <a:p>
            <a:pPr algn="just">
              <a:lnSpc>
                <a:spcPts val="1680"/>
              </a:lnSpc>
            </a:pPr>
            <a:r>
              <a:rPr lang="en-US" sz="1200" spc="32" dirty="0">
                <a:solidFill>
                  <a:srgbClr val="203864"/>
                </a:solidFill>
                <a:latin typeface="Century Gothic" panose="020B0502020202020204" pitchFamily="34" charset="0"/>
                <a:ea typeface="Glacial Indifference"/>
                <a:cs typeface="Glacial Indifference"/>
                <a:sym typeface="Glacial Indifference"/>
              </a:rPr>
              <a:t>Yours faithfully, </a:t>
            </a:r>
          </a:p>
          <a:p>
            <a:pPr algn="just">
              <a:lnSpc>
                <a:spcPts val="1680"/>
              </a:lnSpc>
            </a:pPr>
            <a:endParaRPr lang="en-US" sz="1200" spc="32" dirty="0">
              <a:solidFill>
                <a:srgbClr val="203864"/>
              </a:solidFill>
              <a:latin typeface="Century Gothic" panose="020B0502020202020204" pitchFamily="34" charset="0"/>
              <a:ea typeface="Glacial Indifference"/>
              <a:cs typeface="Glacial Indifference"/>
              <a:sym typeface="Glacial Indifference"/>
            </a:endParaRPr>
          </a:p>
          <a:p>
            <a:pPr algn="just">
              <a:lnSpc>
                <a:spcPts val="1680"/>
              </a:lnSpc>
            </a:pPr>
            <a:r>
              <a:rPr lang="en-US" sz="1200" spc="32" dirty="0">
                <a:solidFill>
                  <a:srgbClr val="203864"/>
                </a:solidFill>
                <a:latin typeface="Century Gothic" panose="020B0502020202020204" pitchFamily="34" charset="0"/>
                <a:ea typeface="Glacial Indifference"/>
                <a:cs typeface="Glacial Indifference"/>
                <a:sym typeface="Glacial Indifference"/>
              </a:rPr>
              <a:t>Rachel Smith and Jo Stonehouse </a:t>
            </a:r>
          </a:p>
          <a:p>
            <a:pPr algn="just">
              <a:lnSpc>
                <a:spcPts val="1679"/>
              </a:lnSpc>
            </a:pPr>
            <a:r>
              <a:rPr lang="en-US" sz="1200" spc="32" dirty="0">
                <a:solidFill>
                  <a:srgbClr val="203864"/>
                </a:solidFill>
                <a:latin typeface="Century Gothic" panose="020B0502020202020204" pitchFamily="34" charset="0"/>
                <a:ea typeface="Glacial Indifference"/>
                <a:cs typeface="Glacial Indifference"/>
                <a:sym typeface="Glacial Indifference"/>
              </a:rPr>
              <a:t>Co-Headteachers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89326" y="8712489"/>
            <a:ext cx="2268674" cy="1193511"/>
          </a:xfrm>
          <a:custGeom>
            <a:avLst/>
            <a:gdLst/>
            <a:ahLst/>
            <a:cxnLst/>
            <a:rect l="l" t="t" r="r" b="b"/>
            <a:pathLst>
              <a:path w="2268674" h="1193511">
                <a:moveTo>
                  <a:pt x="0" y="0"/>
                </a:moveTo>
                <a:lnTo>
                  <a:pt x="2268674" y="0"/>
                </a:lnTo>
                <a:lnTo>
                  <a:pt x="2268674" y="1193511"/>
                </a:lnTo>
                <a:lnTo>
                  <a:pt x="0" y="11935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584697" y="7022106"/>
            <a:ext cx="2273303" cy="1701346"/>
          </a:xfrm>
          <a:custGeom>
            <a:avLst/>
            <a:gdLst/>
            <a:ahLst/>
            <a:cxnLst/>
            <a:rect l="l" t="t" r="r" b="b"/>
            <a:pathLst>
              <a:path w="2273303" h="1701346">
                <a:moveTo>
                  <a:pt x="0" y="0"/>
                </a:moveTo>
                <a:lnTo>
                  <a:pt x="2273303" y="0"/>
                </a:lnTo>
                <a:lnTo>
                  <a:pt x="2273303" y="1701346"/>
                </a:lnTo>
                <a:lnTo>
                  <a:pt x="0" y="17013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584697" y="7022106"/>
            <a:ext cx="2273303" cy="2883894"/>
          </a:xfrm>
          <a:custGeom>
            <a:avLst/>
            <a:gdLst/>
            <a:ahLst/>
            <a:cxnLst/>
            <a:rect l="l" t="t" r="r" b="b"/>
            <a:pathLst>
              <a:path w="2273303" h="2883894">
                <a:moveTo>
                  <a:pt x="0" y="0"/>
                </a:moveTo>
                <a:lnTo>
                  <a:pt x="2273303" y="0"/>
                </a:lnTo>
                <a:lnTo>
                  <a:pt x="2273303" y="2883894"/>
                </a:lnTo>
                <a:lnTo>
                  <a:pt x="0" y="2883894"/>
                </a:lnTo>
                <a:lnTo>
                  <a:pt x="0" y="0"/>
                </a:lnTo>
                <a:close/>
              </a:path>
            </a:pathLst>
          </a:custGeom>
          <a:blipFill>
            <a:blip r:embed="rId6"/>
            <a:stretch>
              <a:fillRect/>
            </a:stretch>
          </a:blipFill>
        </p:spPr>
      </p:sp>
      <p:sp>
        <p:nvSpPr>
          <p:cNvPr id="5" name="Freeform 5"/>
          <p:cNvSpPr/>
          <p:nvPr/>
        </p:nvSpPr>
        <p:spPr>
          <a:xfrm>
            <a:off x="-63503" y="7330992"/>
            <a:ext cx="6984997" cy="2638492"/>
          </a:xfrm>
          <a:custGeom>
            <a:avLst/>
            <a:gdLst/>
            <a:ahLst/>
            <a:cxnLst/>
            <a:rect l="l" t="t" r="r" b="b"/>
            <a:pathLst>
              <a:path w="6984997" h="2638492">
                <a:moveTo>
                  <a:pt x="0" y="0"/>
                </a:moveTo>
                <a:lnTo>
                  <a:pt x="6984997" y="0"/>
                </a:lnTo>
                <a:lnTo>
                  <a:pt x="6984997" y="2638492"/>
                </a:lnTo>
                <a:lnTo>
                  <a:pt x="0" y="26384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rot="-5400000">
            <a:off x="4587535" y="7391695"/>
            <a:ext cx="2267626" cy="2273303"/>
          </a:xfrm>
          <a:custGeom>
            <a:avLst/>
            <a:gdLst/>
            <a:ahLst/>
            <a:cxnLst/>
            <a:rect l="l" t="t" r="r" b="b"/>
            <a:pathLst>
              <a:path w="2267626" h="2273303">
                <a:moveTo>
                  <a:pt x="0" y="0"/>
                </a:moveTo>
                <a:lnTo>
                  <a:pt x="2267627" y="0"/>
                </a:lnTo>
                <a:lnTo>
                  <a:pt x="2267627" y="2273303"/>
                </a:lnTo>
                <a:lnTo>
                  <a:pt x="0" y="2273303"/>
                </a:lnTo>
                <a:lnTo>
                  <a:pt x="0" y="0"/>
                </a:lnTo>
                <a:close/>
              </a:path>
            </a:pathLst>
          </a:custGeom>
          <a:blipFill>
            <a:blip r:embed="rId9"/>
            <a:stretch>
              <a:fillRect l="-98161" b="-100000"/>
            </a:stretch>
          </a:blipFill>
        </p:spPr>
      </p:sp>
      <p:sp>
        <p:nvSpPr>
          <p:cNvPr id="7" name="Freeform 7"/>
          <p:cNvSpPr/>
          <p:nvPr/>
        </p:nvSpPr>
        <p:spPr>
          <a:xfrm>
            <a:off x="70190" y="466944"/>
            <a:ext cx="4337380" cy="875319"/>
          </a:xfrm>
          <a:custGeom>
            <a:avLst/>
            <a:gdLst/>
            <a:ahLst/>
            <a:cxnLst/>
            <a:rect l="l" t="t" r="r" b="b"/>
            <a:pathLst>
              <a:path w="4337380" h="875319">
                <a:moveTo>
                  <a:pt x="0" y="0"/>
                </a:moveTo>
                <a:lnTo>
                  <a:pt x="4337380" y="0"/>
                </a:lnTo>
                <a:lnTo>
                  <a:pt x="4337380" y="875319"/>
                </a:lnTo>
                <a:lnTo>
                  <a:pt x="0" y="87531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63503" y="-63503"/>
            <a:ext cx="6984997" cy="3436830"/>
          </a:xfrm>
          <a:custGeom>
            <a:avLst/>
            <a:gdLst/>
            <a:ahLst/>
            <a:cxnLst/>
            <a:rect l="l" t="t" r="r" b="b"/>
            <a:pathLst>
              <a:path w="6984997" h="3436830">
                <a:moveTo>
                  <a:pt x="0" y="0"/>
                </a:moveTo>
                <a:lnTo>
                  <a:pt x="6984997" y="0"/>
                </a:lnTo>
                <a:lnTo>
                  <a:pt x="6984997" y="3436829"/>
                </a:lnTo>
                <a:lnTo>
                  <a:pt x="0" y="343682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Freeform 9"/>
          <p:cNvSpPr/>
          <p:nvPr/>
        </p:nvSpPr>
        <p:spPr>
          <a:xfrm>
            <a:off x="4589326" y="1936728"/>
            <a:ext cx="2268674" cy="1684772"/>
          </a:xfrm>
          <a:custGeom>
            <a:avLst/>
            <a:gdLst/>
            <a:ahLst/>
            <a:cxnLst/>
            <a:rect l="l" t="t" r="r" b="b"/>
            <a:pathLst>
              <a:path w="2268674" h="1684772">
                <a:moveTo>
                  <a:pt x="0" y="0"/>
                </a:moveTo>
                <a:lnTo>
                  <a:pt x="2268674" y="0"/>
                </a:lnTo>
                <a:lnTo>
                  <a:pt x="2268674" y="1684772"/>
                </a:lnTo>
                <a:lnTo>
                  <a:pt x="0" y="168477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0" name="Freeform 10"/>
          <p:cNvSpPr/>
          <p:nvPr/>
        </p:nvSpPr>
        <p:spPr>
          <a:xfrm>
            <a:off x="4584697" y="3601898"/>
            <a:ext cx="2273303" cy="1708204"/>
          </a:xfrm>
          <a:custGeom>
            <a:avLst/>
            <a:gdLst/>
            <a:ahLst/>
            <a:cxnLst/>
            <a:rect l="l" t="t" r="r" b="b"/>
            <a:pathLst>
              <a:path w="2273303" h="1708204">
                <a:moveTo>
                  <a:pt x="0" y="0"/>
                </a:moveTo>
                <a:lnTo>
                  <a:pt x="2273303" y="0"/>
                </a:lnTo>
                <a:lnTo>
                  <a:pt x="2273303" y="1708204"/>
                </a:lnTo>
                <a:lnTo>
                  <a:pt x="0" y="170820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1" name="Freeform 11"/>
          <p:cNvSpPr/>
          <p:nvPr/>
        </p:nvSpPr>
        <p:spPr>
          <a:xfrm>
            <a:off x="4583925" y="5321217"/>
            <a:ext cx="2274075" cy="1708204"/>
          </a:xfrm>
          <a:custGeom>
            <a:avLst/>
            <a:gdLst/>
            <a:ahLst/>
            <a:cxnLst/>
            <a:rect l="l" t="t" r="r" b="b"/>
            <a:pathLst>
              <a:path w="2274075" h="1708204">
                <a:moveTo>
                  <a:pt x="0" y="0"/>
                </a:moveTo>
                <a:lnTo>
                  <a:pt x="2274075" y="0"/>
                </a:lnTo>
                <a:lnTo>
                  <a:pt x="2274075" y="1708204"/>
                </a:lnTo>
                <a:lnTo>
                  <a:pt x="0" y="1708204"/>
                </a:lnTo>
                <a:lnTo>
                  <a:pt x="0" y="0"/>
                </a:lnTo>
                <a:close/>
              </a:path>
            </a:pathLst>
          </a:custGeom>
          <a:blipFill>
            <a:blip r:embed="rId16">
              <a:extLst>
                <a:ext uri="{96DAC541-7B7A-43D3-8B79-37D633B846F1}">
                  <asvg:svgBlip xmlns:asvg="http://schemas.microsoft.com/office/drawing/2016/SVG/main" r:embed="rId18"/>
                </a:ext>
              </a:extLst>
            </a:blip>
            <a:stretch>
              <a:fillRect/>
            </a:stretch>
          </a:blipFill>
        </p:spPr>
      </p:sp>
      <p:sp>
        <p:nvSpPr>
          <p:cNvPr id="12" name="Freeform 12"/>
          <p:cNvSpPr/>
          <p:nvPr/>
        </p:nvSpPr>
        <p:spPr>
          <a:xfrm>
            <a:off x="4583925" y="243840"/>
            <a:ext cx="2274075" cy="6784229"/>
          </a:xfrm>
          <a:custGeom>
            <a:avLst/>
            <a:gdLst/>
            <a:ahLst/>
            <a:cxnLst/>
            <a:rect l="l" t="t" r="r" b="b"/>
            <a:pathLst>
              <a:path w="2274075" h="6784229">
                <a:moveTo>
                  <a:pt x="0" y="0"/>
                </a:moveTo>
                <a:lnTo>
                  <a:pt x="2274075" y="0"/>
                </a:lnTo>
                <a:lnTo>
                  <a:pt x="2274075" y="6784229"/>
                </a:lnTo>
                <a:lnTo>
                  <a:pt x="0" y="6784229"/>
                </a:lnTo>
                <a:lnTo>
                  <a:pt x="0" y="0"/>
                </a:lnTo>
                <a:close/>
              </a:path>
            </a:pathLst>
          </a:custGeom>
          <a:blipFill>
            <a:blip r:embed="rId19"/>
            <a:stretch>
              <a:fillRect/>
            </a:stretch>
          </a:blipFill>
        </p:spPr>
      </p:sp>
      <p:sp>
        <p:nvSpPr>
          <p:cNvPr id="14" name="TextBox 14"/>
          <p:cNvSpPr txBox="1"/>
          <p:nvPr/>
        </p:nvSpPr>
        <p:spPr>
          <a:xfrm>
            <a:off x="1223991" y="463896"/>
            <a:ext cx="2070935" cy="698537"/>
          </a:xfrm>
          <a:prstGeom prst="rect">
            <a:avLst/>
          </a:prstGeom>
        </p:spPr>
        <p:txBody>
          <a:bodyPr lIns="0" tIns="0" rIns="0" bIns="0" rtlCol="0" anchor="t">
            <a:spAutoFit/>
          </a:bodyPr>
          <a:lstStyle/>
          <a:p>
            <a:pPr algn="l">
              <a:lnSpc>
                <a:spcPts val="5600"/>
              </a:lnSpc>
            </a:pPr>
            <a:r>
              <a:rPr lang="en-US" sz="4000">
                <a:solidFill>
                  <a:srgbClr val="203864"/>
                </a:solidFill>
                <a:latin typeface="Glacial Indifference"/>
                <a:ea typeface="Glacial Indifference"/>
                <a:cs typeface="Glacial Indifference"/>
                <a:sym typeface="Glacial Indifference"/>
              </a:rPr>
              <a:t>About</a:t>
            </a:r>
            <a:r>
              <a:rPr lang="en-US" sz="4000">
                <a:solidFill>
                  <a:srgbClr val="FFFFFF"/>
                </a:solidFill>
                <a:latin typeface="Glacial Indifference"/>
                <a:ea typeface="Glacial Indifference"/>
                <a:cs typeface="Glacial Indifference"/>
                <a:sym typeface="Glacial Indifference"/>
              </a:rPr>
              <a:t> </a:t>
            </a:r>
            <a:r>
              <a:rPr lang="en-US" sz="4000">
                <a:solidFill>
                  <a:srgbClr val="FA9815"/>
                </a:solidFill>
                <a:latin typeface="Glacial Indifference"/>
                <a:ea typeface="Glacial Indifference"/>
                <a:cs typeface="Glacial Indifference"/>
                <a:sym typeface="Glacial Indifference"/>
              </a:rPr>
              <a:t>Us</a:t>
            </a:r>
          </a:p>
        </p:txBody>
      </p:sp>
      <p:sp>
        <p:nvSpPr>
          <p:cNvPr id="15" name="TextBox 15"/>
          <p:cNvSpPr txBox="1"/>
          <p:nvPr/>
        </p:nvSpPr>
        <p:spPr>
          <a:xfrm>
            <a:off x="85725" y="6470261"/>
            <a:ext cx="3424753" cy="221920"/>
          </a:xfrm>
          <a:prstGeom prst="rect">
            <a:avLst/>
          </a:prstGeom>
        </p:spPr>
        <p:txBody>
          <a:bodyPr lIns="0" tIns="0" rIns="0" bIns="0" rtlCol="0" anchor="t">
            <a:spAutoFit/>
          </a:bodyPr>
          <a:lstStyle/>
          <a:p>
            <a:pPr algn="l">
              <a:lnSpc>
                <a:spcPts val="1920"/>
              </a:lnSpc>
            </a:pPr>
            <a:r>
              <a:rPr lang="en-US" sz="1400" b="1" dirty="0">
                <a:solidFill>
                  <a:srgbClr val="203864"/>
                </a:solidFill>
                <a:latin typeface="Century Gothic" panose="020B0502020202020204" pitchFamily="34" charset="0"/>
                <a:ea typeface="Glacial Indifference Bold"/>
                <a:cs typeface="Glacial Indifference Bold"/>
                <a:sym typeface="Glacial Indifference Bold"/>
              </a:rPr>
              <a:t>Our vision is for the school to be: </a:t>
            </a:r>
          </a:p>
        </p:txBody>
      </p:sp>
      <p:sp>
        <p:nvSpPr>
          <p:cNvPr id="16" name="TextBox 16"/>
          <p:cNvSpPr txBox="1"/>
          <p:nvPr/>
        </p:nvSpPr>
        <p:spPr>
          <a:xfrm>
            <a:off x="0" y="6750106"/>
            <a:ext cx="4475465" cy="2659126"/>
          </a:xfrm>
          <a:prstGeom prst="rect">
            <a:avLst/>
          </a:prstGeom>
        </p:spPr>
        <p:txBody>
          <a:bodyPr lIns="0" tIns="0" rIns="0" bIns="0" rtlCol="0" anchor="t">
            <a:spAutoFit/>
          </a:bodyPr>
          <a:lstStyle/>
          <a:p>
            <a:pPr marL="345439" lvl="1" indent="-172720" algn="l">
              <a:lnSpc>
                <a:spcPts val="1919"/>
              </a:lnSpc>
              <a:buFont typeface="Arial"/>
              <a:buChar char="•"/>
            </a:pPr>
            <a:r>
              <a:rPr lang="en-US" sz="1400" spc="30" dirty="0">
                <a:solidFill>
                  <a:srgbClr val="203864"/>
                </a:solidFill>
                <a:latin typeface="Century Gothic" panose="020B0502020202020204" pitchFamily="34" charset="0"/>
                <a:ea typeface="Glacial Indifference"/>
                <a:cs typeface="Glacial Indifference"/>
                <a:sym typeface="Glacial Indifference"/>
              </a:rPr>
              <a:t>A place where children can achieve their full potential in academic, creative, personal, physical, moral and spiritual development; </a:t>
            </a:r>
          </a:p>
          <a:p>
            <a:pPr marL="345439" lvl="1" indent="-172720" algn="l">
              <a:lnSpc>
                <a:spcPts val="1919"/>
              </a:lnSpc>
              <a:buFont typeface="Arial"/>
              <a:buChar char="•"/>
            </a:pPr>
            <a:r>
              <a:rPr lang="en-US" sz="1400" spc="30" dirty="0">
                <a:solidFill>
                  <a:srgbClr val="203864"/>
                </a:solidFill>
                <a:latin typeface="Century Gothic" panose="020B0502020202020204" pitchFamily="34" charset="0"/>
                <a:ea typeface="Glacial Indifference"/>
                <a:cs typeface="Glacial Indifference"/>
                <a:sym typeface="Glacial Indifference"/>
              </a:rPr>
              <a:t>A caring place where children and adults feel they make a contribution and are valued as individuals; </a:t>
            </a:r>
          </a:p>
          <a:p>
            <a:pPr marL="345439" lvl="1" indent="-172720" algn="l">
              <a:lnSpc>
                <a:spcPts val="1919"/>
              </a:lnSpc>
              <a:buFont typeface="Arial"/>
              <a:buChar char="•"/>
            </a:pPr>
            <a:r>
              <a:rPr lang="en-US" sz="1400" spc="30" dirty="0">
                <a:solidFill>
                  <a:srgbClr val="203864"/>
                </a:solidFill>
                <a:latin typeface="Century Gothic" panose="020B0502020202020204" pitchFamily="34" charset="0"/>
                <a:ea typeface="Glacial Indifference"/>
                <a:cs typeface="Glacial Indifference"/>
                <a:sym typeface="Glacial Indifference"/>
              </a:rPr>
              <a:t>A place where everyone is aware of their rights and responsibilities and where children learn respect for themselves and others; </a:t>
            </a:r>
          </a:p>
          <a:p>
            <a:pPr marL="345440" lvl="1" indent="-172720" algn="l">
              <a:lnSpc>
                <a:spcPts val="1920"/>
              </a:lnSpc>
              <a:buFont typeface="Arial"/>
              <a:buChar char="•"/>
            </a:pPr>
            <a:r>
              <a:rPr lang="en-US" sz="1400" spc="30" dirty="0">
                <a:solidFill>
                  <a:srgbClr val="203864"/>
                </a:solidFill>
                <a:latin typeface="Century Gothic" panose="020B0502020202020204" pitchFamily="34" charset="0"/>
                <a:ea typeface="Glacial Indifference"/>
                <a:cs typeface="Glacial Indifference"/>
                <a:sym typeface="Glacial Indifference"/>
              </a:rPr>
              <a:t>A partnership between children, parents, staff and the community as a whole.</a:t>
            </a:r>
          </a:p>
        </p:txBody>
      </p:sp>
      <p:sp>
        <p:nvSpPr>
          <p:cNvPr id="17" name="TextBox 17"/>
          <p:cNvSpPr txBox="1"/>
          <p:nvPr/>
        </p:nvSpPr>
        <p:spPr>
          <a:xfrm>
            <a:off x="94804" y="1833175"/>
            <a:ext cx="4463444" cy="1197187"/>
          </a:xfrm>
          <a:prstGeom prst="rect">
            <a:avLst/>
          </a:prstGeom>
        </p:spPr>
        <p:txBody>
          <a:bodyPr lIns="0" tIns="0" rIns="0" bIns="0" rtlCol="0" anchor="t">
            <a:spAutoFit/>
          </a:bodyPr>
          <a:lstStyle/>
          <a:p>
            <a:pPr algn="l">
              <a:lnSpc>
                <a:spcPts val="1920"/>
              </a:lnSpc>
            </a:pPr>
            <a:r>
              <a:rPr lang="en-US" sz="1400" dirty="0">
                <a:solidFill>
                  <a:srgbClr val="203864"/>
                </a:solidFill>
                <a:latin typeface="Century Gothic" panose="020B0502020202020204" pitchFamily="34" charset="0"/>
                <a:ea typeface="Glacial Indifference"/>
                <a:cs typeface="Glacial Indifference"/>
                <a:sym typeface="Glacial Indifference"/>
              </a:rPr>
              <a:t>Welcome to Morningside Primary School and Children’s Centre. Morningside is a 2-11 two-form entry primary school with a Children’s Centre. Our community is culturally and ethnically diverse and we pride ourselves on being an inclusive school. </a:t>
            </a:r>
          </a:p>
        </p:txBody>
      </p:sp>
      <p:sp>
        <p:nvSpPr>
          <p:cNvPr id="18" name="TextBox 18"/>
          <p:cNvSpPr txBox="1"/>
          <p:nvPr/>
        </p:nvSpPr>
        <p:spPr>
          <a:xfrm>
            <a:off x="106008" y="3339248"/>
            <a:ext cx="4301562" cy="2819426"/>
          </a:xfrm>
          <a:prstGeom prst="rect">
            <a:avLst/>
          </a:prstGeom>
        </p:spPr>
        <p:txBody>
          <a:bodyPr wrap="square" lIns="0" tIns="0" rIns="0" bIns="0" rtlCol="0" anchor="t">
            <a:spAutoFit/>
          </a:bodyPr>
          <a:lstStyle/>
          <a:p>
            <a:pPr algn="l">
              <a:lnSpc>
                <a:spcPts val="1680"/>
              </a:lnSpc>
            </a:pPr>
            <a:r>
              <a:rPr lang="en-US" sz="1400" spc="1" dirty="0">
                <a:solidFill>
                  <a:srgbClr val="002060"/>
                </a:solidFill>
                <a:latin typeface="Century Gothic" panose="020B0502020202020204" pitchFamily="34" charset="0"/>
                <a:ea typeface="Glacial Indifference"/>
                <a:cs typeface="Glacial Indifference"/>
                <a:sym typeface="Glacial Indifference"/>
              </a:rPr>
              <a:t>Our age range is from 3 to 11 years old and we have more than 400 on roll. There are two classes in each year group with 30 pupils in each class. We have two Nursery classes, one at the school and one in our Children’s Centre with sessions in the morning and afternoon, with some children attending on a full-time basis. </a:t>
            </a:r>
          </a:p>
          <a:p>
            <a:pPr algn="l">
              <a:lnSpc>
                <a:spcPts val="1680"/>
              </a:lnSpc>
            </a:pPr>
            <a:endParaRPr lang="en-US" sz="1400" spc="1" dirty="0">
              <a:solidFill>
                <a:srgbClr val="002060"/>
              </a:solidFill>
              <a:latin typeface="Century Gothic" panose="020B0502020202020204" pitchFamily="34" charset="0"/>
              <a:ea typeface="Glacial Indifference"/>
              <a:cs typeface="Glacial Indifference"/>
              <a:sym typeface="Glacial Indifference"/>
            </a:endParaRPr>
          </a:p>
          <a:p>
            <a:pPr algn="l">
              <a:lnSpc>
                <a:spcPts val="1679"/>
              </a:lnSpc>
            </a:pPr>
            <a:r>
              <a:rPr lang="en-US" sz="1400" spc="1" dirty="0">
                <a:solidFill>
                  <a:srgbClr val="002060"/>
                </a:solidFill>
                <a:latin typeface="Century Gothic" panose="020B0502020202020204" pitchFamily="34" charset="0"/>
                <a:ea typeface="Glacial Indifference"/>
                <a:cs typeface="Glacial Indifference"/>
                <a:sym typeface="Glacial Indifference"/>
              </a:rPr>
              <a:t>Close to 50% of our pupils are eligible for free school meals. 65% of pupils speak English as an additional language. Our on-site Children’s Centre supports members of our community and is where the two year old nursery is situated.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
        <p:cNvGrpSpPr/>
        <p:nvPr/>
      </p:nvGrpSpPr>
      <p:grpSpPr>
        <a:xfrm>
          <a:off x="0" y="0"/>
          <a:ext cx="0" cy="0"/>
          <a:chOff x="0" y="0"/>
          <a:chExt cx="0" cy="0"/>
        </a:xfrm>
      </p:grpSpPr>
      <p:sp>
        <p:nvSpPr>
          <p:cNvPr id="2" name="Freeform 2"/>
          <p:cNvSpPr/>
          <p:nvPr/>
        </p:nvSpPr>
        <p:spPr>
          <a:xfrm>
            <a:off x="180470" y="1548698"/>
            <a:ext cx="1893884" cy="698497"/>
          </a:xfrm>
          <a:custGeom>
            <a:avLst/>
            <a:gdLst/>
            <a:ahLst/>
            <a:cxnLst/>
            <a:rect l="l" t="t" r="r" b="b"/>
            <a:pathLst>
              <a:path w="1893884" h="698497">
                <a:moveTo>
                  <a:pt x="0" y="0"/>
                </a:moveTo>
                <a:lnTo>
                  <a:pt x="1893884" y="0"/>
                </a:lnTo>
                <a:lnTo>
                  <a:pt x="1893884" y="698497"/>
                </a:lnTo>
                <a:lnTo>
                  <a:pt x="0" y="6984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63503" y="466944"/>
            <a:ext cx="4707446" cy="875319"/>
          </a:xfrm>
          <a:custGeom>
            <a:avLst/>
            <a:gdLst/>
            <a:ahLst/>
            <a:cxnLst/>
            <a:rect l="l" t="t" r="r" b="b"/>
            <a:pathLst>
              <a:path w="4707446" h="875319">
                <a:moveTo>
                  <a:pt x="0" y="0"/>
                </a:moveTo>
                <a:lnTo>
                  <a:pt x="4707445" y="0"/>
                </a:lnTo>
                <a:lnTo>
                  <a:pt x="4707445" y="875319"/>
                </a:lnTo>
                <a:lnTo>
                  <a:pt x="0" y="8753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a:grpSpLocks noChangeAspect="1"/>
          </p:cNvGrpSpPr>
          <p:nvPr/>
        </p:nvGrpSpPr>
        <p:grpSpPr>
          <a:xfrm>
            <a:off x="-63503" y="-63503"/>
            <a:ext cx="6984997" cy="370827"/>
            <a:chOff x="0" y="0"/>
            <a:chExt cx="6985000" cy="370827"/>
          </a:xfrm>
        </p:grpSpPr>
        <p:sp>
          <p:nvSpPr>
            <p:cNvPr id="5" name="Freeform 5"/>
            <p:cNvSpPr/>
            <p:nvPr/>
          </p:nvSpPr>
          <p:spPr>
            <a:xfrm>
              <a:off x="63500"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55017"/>
            </a:solidFill>
          </p:spPr>
        </p:sp>
        <p:sp>
          <p:nvSpPr>
            <p:cNvPr id="6" name="Freeform 6"/>
            <p:cNvSpPr/>
            <p:nvPr/>
          </p:nvSpPr>
          <p:spPr>
            <a:xfrm>
              <a:off x="2350643"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EDC02"/>
            </a:solidFill>
          </p:spPr>
        </p:sp>
        <p:sp>
          <p:nvSpPr>
            <p:cNvPr id="7" name="Freeform 7"/>
            <p:cNvSpPr/>
            <p:nvPr/>
          </p:nvSpPr>
          <p:spPr>
            <a:xfrm>
              <a:off x="4637786" y="63500"/>
              <a:ext cx="2283714" cy="243840"/>
            </a:xfrm>
            <a:custGeom>
              <a:avLst/>
              <a:gdLst/>
              <a:ahLst/>
              <a:cxnLst/>
              <a:rect l="l" t="t" r="r" b="b"/>
              <a:pathLst>
                <a:path w="2283714" h="243840">
                  <a:moveTo>
                    <a:pt x="0" y="0"/>
                  </a:moveTo>
                  <a:lnTo>
                    <a:pt x="0" y="243840"/>
                  </a:lnTo>
                  <a:lnTo>
                    <a:pt x="2283714" y="243840"/>
                  </a:lnTo>
                  <a:lnTo>
                    <a:pt x="2283714" y="0"/>
                  </a:lnTo>
                  <a:close/>
                </a:path>
              </a:pathLst>
            </a:custGeom>
            <a:solidFill>
              <a:srgbClr val="FA9815"/>
            </a:solidFill>
          </p:spPr>
        </p:sp>
      </p:grpSp>
      <p:grpSp>
        <p:nvGrpSpPr>
          <p:cNvPr id="8" name="Group 8"/>
          <p:cNvGrpSpPr>
            <a:grpSpLocks noChangeAspect="1"/>
          </p:cNvGrpSpPr>
          <p:nvPr/>
        </p:nvGrpSpPr>
        <p:grpSpPr>
          <a:xfrm>
            <a:off x="-63503" y="9598657"/>
            <a:ext cx="6984997" cy="370827"/>
            <a:chOff x="0" y="0"/>
            <a:chExt cx="6985000" cy="370827"/>
          </a:xfrm>
        </p:grpSpPr>
        <p:sp>
          <p:nvSpPr>
            <p:cNvPr id="9" name="Freeform 9"/>
            <p:cNvSpPr/>
            <p:nvPr/>
          </p:nvSpPr>
          <p:spPr>
            <a:xfrm>
              <a:off x="63500" y="63500"/>
              <a:ext cx="4584065" cy="243840"/>
            </a:xfrm>
            <a:custGeom>
              <a:avLst/>
              <a:gdLst/>
              <a:ahLst/>
              <a:cxnLst/>
              <a:rect l="l" t="t" r="r" b="b"/>
              <a:pathLst>
                <a:path w="4584065" h="243840">
                  <a:moveTo>
                    <a:pt x="0" y="0"/>
                  </a:moveTo>
                  <a:lnTo>
                    <a:pt x="4584065" y="0"/>
                  </a:lnTo>
                  <a:lnTo>
                    <a:pt x="4584065" y="243840"/>
                  </a:lnTo>
                  <a:lnTo>
                    <a:pt x="0" y="243840"/>
                  </a:lnTo>
                  <a:lnTo>
                    <a:pt x="0" y="0"/>
                  </a:lnTo>
                  <a:close/>
                </a:path>
              </a:pathLst>
            </a:custGeom>
            <a:solidFill>
              <a:srgbClr val="F55017"/>
            </a:solidFill>
          </p:spPr>
        </p:sp>
        <p:sp>
          <p:nvSpPr>
            <p:cNvPr id="10" name="Freeform 10"/>
            <p:cNvSpPr/>
            <p:nvPr/>
          </p:nvSpPr>
          <p:spPr>
            <a:xfrm>
              <a:off x="4647565" y="63500"/>
              <a:ext cx="1167130" cy="243840"/>
            </a:xfrm>
            <a:custGeom>
              <a:avLst/>
              <a:gdLst/>
              <a:ahLst/>
              <a:cxnLst/>
              <a:rect l="l" t="t" r="r" b="b"/>
              <a:pathLst>
                <a:path w="1167130" h="243840">
                  <a:moveTo>
                    <a:pt x="0" y="0"/>
                  </a:moveTo>
                  <a:lnTo>
                    <a:pt x="1167130" y="0"/>
                  </a:lnTo>
                  <a:lnTo>
                    <a:pt x="1167130" y="243840"/>
                  </a:lnTo>
                  <a:lnTo>
                    <a:pt x="0" y="243840"/>
                  </a:lnTo>
                  <a:lnTo>
                    <a:pt x="0" y="0"/>
                  </a:lnTo>
                  <a:close/>
                </a:path>
              </a:pathLst>
            </a:custGeom>
            <a:solidFill>
              <a:srgbClr val="FEDC02"/>
            </a:solidFill>
          </p:spPr>
        </p:sp>
        <p:sp>
          <p:nvSpPr>
            <p:cNvPr id="11" name="Freeform 11"/>
            <p:cNvSpPr/>
            <p:nvPr/>
          </p:nvSpPr>
          <p:spPr>
            <a:xfrm>
              <a:off x="5814568" y="63500"/>
              <a:ext cx="1106932" cy="243840"/>
            </a:xfrm>
            <a:custGeom>
              <a:avLst/>
              <a:gdLst/>
              <a:ahLst/>
              <a:cxnLst/>
              <a:rect l="l" t="t" r="r" b="b"/>
              <a:pathLst>
                <a:path w="1106932" h="243840">
                  <a:moveTo>
                    <a:pt x="0" y="0"/>
                  </a:moveTo>
                  <a:lnTo>
                    <a:pt x="0" y="243840"/>
                  </a:lnTo>
                  <a:lnTo>
                    <a:pt x="1106932" y="243840"/>
                  </a:lnTo>
                  <a:lnTo>
                    <a:pt x="1106932" y="0"/>
                  </a:lnTo>
                  <a:close/>
                </a:path>
              </a:pathLst>
            </a:custGeom>
            <a:solidFill>
              <a:srgbClr val="FA9815"/>
            </a:solidFill>
          </p:spPr>
        </p:sp>
      </p:grpSp>
      <p:sp>
        <p:nvSpPr>
          <p:cNvPr id="12" name="Freeform 12"/>
          <p:cNvSpPr/>
          <p:nvPr/>
        </p:nvSpPr>
        <p:spPr>
          <a:xfrm>
            <a:off x="180470" y="1548698"/>
            <a:ext cx="1893884" cy="698497"/>
          </a:xfrm>
          <a:custGeom>
            <a:avLst/>
            <a:gdLst/>
            <a:ahLst/>
            <a:cxnLst/>
            <a:rect l="l" t="t" r="r" b="b"/>
            <a:pathLst>
              <a:path w="1893884" h="698497">
                <a:moveTo>
                  <a:pt x="0" y="0"/>
                </a:moveTo>
                <a:lnTo>
                  <a:pt x="1893884" y="0"/>
                </a:lnTo>
                <a:lnTo>
                  <a:pt x="1893884" y="698497"/>
                </a:lnTo>
                <a:lnTo>
                  <a:pt x="0" y="698497"/>
                </a:lnTo>
                <a:lnTo>
                  <a:pt x="0" y="0"/>
                </a:lnTo>
                <a:close/>
              </a:path>
            </a:pathLst>
          </a:custGeom>
          <a:blipFill>
            <a:blip r:embed="rId6"/>
            <a:stretch>
              <a:fillRect/>
            </a:stretch>
          </a:blipFill>
        </p:spPr>
      </p:sp>
      <p:sp>
        <p:nvSpPr>
          <p:cNvPr id="13" name="Freeform 13"/>
          <p:cNvSpPr/>
          <p:nvPr/>
        </p:nvSpPr>
        <p:spPr>
          <a:xfrm>
            <a:off x="23003" y="2356399"/>
            <a:ext cx="6811994" cy="7172439"/>
          </a:xfrm>
          <a:custGeom>
            <a:avLst/>
            <a:gdLst/>
            <a:ahLst/>
            <a:cxnLst/>
            <a:rect l="l" t="t" r="r" b="b"/>
            <a:pathLst>
              <a:path w="6811994" h="7172439">
                <a:moveTo>
                  <a:pt x="0" y="0"/>
                </a:moveTo>
                <a:lnTo>
                  <a:pt x="6811994" y="0"/>
                </a:lnTo>
                <a:lnTo>
                  <a:pt x="6811994" y="7172440"/>
                </a:lnTo>
                <a:lnTo>
                  <a:pt x="0" y="717244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Freeform 14"/>
          <p:cNvSpPr/>
          <p:nvPr/>
        </p:nvSpPr>
        <p:spPr>
          <a:xfrm>
            <a:off x="1888865" y="397821"/>
            <a:ext cx="4748422" cy="1955254"/>
          </a:xfrm>
          <a:custGeom>
            <a:avLst/>
            <a:gdLst/>
            <a:ahLst/>
            <a:cxnLst/>
            <a:rect l="l" t="t" r="r" b="b"/>
            <a:pathLst>
              <a:path w="4748422" h="1955254">
                <a:moveTo>
                  <a:pt x="0" y="0"/>
                </a:moveTo>
                <a:lnTo>
                  <a:pt x="4748422" y="0"/>
                </a:lnTo>
                <a:lnTo>
                  <a:pt x="4748422" y="1955254"/>
                </a:lnTo>
                <a:lnTo>
                  <a:pt x="0" y="195525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4309853" y="461324"/>
            <a:ext cx="2263940" cy="1828248"/>
          </a:xfrm>
          <a:custGeom>
            <a:avLst/>
            <a:gdLst/>
            <a:ahLst/>
            <a:cxnLst/>
            <a:rect l="l" t="t" r="r" b="b"/>
            <a:pathLst>
              <a:path w="2263940" h="1828248">
                <a:moveTo>
                  <a:pt x="0" y="0"/>
                </a:moveTo>
                <a:lnTo>
                  <a:pt x="2263940" y="0"/>
                </a:lnTo>
                <a:lnTo>
                  <a:pt x="2263940" y="1828248"/>
                </a:lnTo>
                <a:lnTo>
                  <a:pt x="0" y="1828248"/>
                </a:lnTo>
                <a:lnTo>
                  <a:pt x="0" y="0"/>
                </a:lnTo>
                <a:close/>
              </a:path>
            </a:pathLst>
          </a:custGeom>
          <a:blipFill>
            <a:blip r:embed="rId11"/>
            <a:stretch>
              <a:fillRect/>
            </a:stretch>
          </a:blipFill>
        </p:spPr>
      </p:sp>
      <p:sp>
        <p:nvSpPr>
          <p:cNvPr id="16" name="Freeform 16"/>
          <p:cNvSpPr/>
          <p:nvPr/>
        </p:nvSpPr>
        <p:spPr>
          <a:xfrm>
            <a:off x="4286850" y="8573872"/>
            <a:ext cx="2548147" cy="646328"/>
          </a:xfrm>
          <a:custGeom>
            <a:avLst/>
            <a:gdLst/>
            <a:ahLst/>
            <a:cxnLst/>
            <a:rect l="l" t="t" r="r" b="b"/>
            <a:pathLst>
              <a:path w="2548147" h="646328">
                <a:moveTo>
                  <a:pt x="0" y="0"/>
                </a:moveTo>
                <a:lnTo>
                  <a:pt x="2548147" y="0"/>
                </a:lnTo>
                <a:lnTo>
                  <a:pt x="2548147" y="646328"/>
                </a:lnTo>
                <a:lnTo>
                  <a:pt x="0" y="64632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TextBox 17"/>
          <p:cNvSpPr txBox="1"/>
          <p:nvPr/>
        </p:nvSpPr>
        <p:spPr>
          <a:xfrm>
            <a:off x="284026" y="571891"/>
            <a:ext cx="4088806" cy="537882"/>
          </a:xfrm>
          <a:prstGeom prst="rect">
            <a:avLst/>
          </a:prstGeom>
        </p:spPr>
        <p:txBody>
          <a:bodyPr lIns="0" tIns="0" rIns="0" bIns="0" rtlCol="0" anchor="t">
            <a:spAutoFit/>
          </a:bodyPr>
          <a:lstStyle/>
          <a:p>
            <a:pPr algn="l">
              <a:lnSpc>
                <a:spcPts val="4480"/>
              </a:lnSpc>
            </a:pPr>
            <a:r>
              <a:rPr lang="en-US" sz="3200">
                <a:solidFill>
                  <a:srgbClr val="FFFFFF"/>
                </a:solidFill>
                <a:latin typeface="Glacial Indifference"/>
                <a:ea typeface="Glacial Indifference"/>
                <a:cs typeface="Glacial Indifference"/>
                <a:sym typeface="Glacial Indifference"/>
              </a:rPr>
              <a:t>Working in </a:t>
            </a:r>
            <a:r>
              <a:rPr lang="en-US" sz="3200">
                <a:solidFill>
                  <a:srgbClr val="FFC000"/>
                </a:solidFill>
                <a:latin typeface="Glacial Indifference"/>
                <a:ea typeface="Glacial Indifference"/>
                <a:cs typeface="Glacial Indifference"/>
                <a:sym typeface="Glacial Indifference"/>
              </a:rPr>
              <a:t>Partnership</a:t>
            </a:r>
          </a:p>
        </p:txBody>
      </p:sp>
      <p:sp>
        <p:nvSpPr>
          <p:cNvPr id="18" name="TextBox 18"/>
          <p:cNvSpPr txBox="1"/>
          <p:nvPr/>
        </p:nvSpPr>
        <p:spPr>
          <a:xfrm>
            <a:off x="284026" y="8516906"/>
            <a:ext cx="3959061" cy="852456"/>
          </a:xfrm>
          <a:prstGeom prst="rect">
            <a:avLst/>
          </a:prstGeom>
        </p:spPr>
        <p:txBody>
          <a:bodyPr lIns="0" tIns="0" rIns="0" bIns="0" rtlCol="0" anchor="t">
            <a:spAutoFit/>
          </a:bodyPr>
          <a:lstStyle/>
          <a:p>
            <a:pPr algn="l">
              <a:lnSpc>
                <a:spcPts val="3350"/>
              </a:lnSpc>
            </a:pPr>
            <a:r>
              <a:rPr lang="en-US" sz="2700" spc="54">
                <a:solidFill>
                  <a:srgbClr val="D8D8D8"/>
                </a:solidFill>
                <a:latin typeface="IBM Plex Serif"/>
                <a:ea typeface="IBM Plex Serif"/>
                <a:cs typeface="IBM Plex Serif"/>
                <a:sym typeface="IBM Plex Serif"/>
              </a:rPr>
              <a:t>SCHOOLS ACHIEVING</a:t>
            </a:r>
          </a:p>
          <a:p>
            <a:pPr algn="l">
              <a:lnSpc>
                <a:spcPts val="3474"/>
              </a:lnSpc>
            </a:pPr>
            <a:r>
              <a:rPr lang="en-US" sz="2799" spc="55">
                <a:solidFill>
                  <a:srgbClr val="3383B1"/>
                </a:solidFill>
                <a:latin typeface="IBM Plex Serif"/>
                <a:ea typeface="IBM Plex Serif"/>
                <a:cs typeface="IBM Plex Serif"/>
                <a:sym typeface="IBM Plex Serif"/>
              </a:rPr>
              <a:t>MORE TOGETHER...</a:t>
            </a:r>
          </a:p>
        </p:txBody>
      </p:sp>
      <p:sp>
        <p:nvSpPr>
          <p:cNvPr id="19" name="TextBox 19"/>
          <p:cNvSpPr txBox="1"/>
          <p:nvPr/>
        </p:nvSpPr>
        <p:spPr>
          <a:xfrm>
            <a:off x="1930498" y="1491548"/>
            <a:ext cx="2442334" cy="481349"/>
          </a:xfrm>
          <a:prstGeom prst="rect">
            <a:avLst/>
          </a:prstGeom>
        </p:spPr>
        <p:txBody>
          <a:bodyPr lIns="0" tIns="0" rIns="0" bIns="0" rtlCol="0" anchor="t">
            <a:spAutoFit/>
          </a:bodyPr>
          <a:lstStyle/>
          <a:p>
            <a:pPr algn="l">
              <a:lnSpc>
                <a:spcPts val="3919"/>
              </a:lnSpc>
            </a:pPr>
            <a:r>
              <a:rPr lang="en-US" sz="2799" spc="55">
                <a:solidFill>
                  <a:srgbClr val="F2F2F2"/>
                </a:solidFill>
                <a:latin typeface="IBM Plex Serif"/>
                <a:ea typeface="IBM Plex Serif"/>
                <a:cs typeface="IBM Plex Serif"/>
                <a:sym typeface="IBM Plex Serif"/>
              </a:rPr>
              <a:t>FEDERATION</a:t>
            </a:r>
          </a:p>
        </p:txBody>
      </p:sp>
      <p:sp>
        <p:nvSpPr>
          <p:cNvPr id="20" name="TextBox 20"/>
          <p:cNvSpPr txBox="1"/>
          <p:nvPr/>
        </p:nvSpPr>
        <p:spPr>
          <a:xfrm>
            <a:off x="225864" y="5195622"/>
            <a:ext cx="3175392" cy="3218830"/>
          </a:xfrm>
          <a:prstGeom prst="rect">
            <a:avLst/>
          </a:prstGeom>
        </p:spPr>
        <p:txBody>
          <a:bodyPr lIns="0" tIns="0" rIns="0" bIns="0" rtlCol="0" anchor="t">
            <a:spAutoFit/>
          </a:bodyPr>
          <a:lstStyle/>
          <a:p>
            <a:pPr algn="l">
              <a:lnSpc>
                <a:spcPts val="1679"/>
              </a:lnSpc>
            </a:pPr>
            <a:r>
              <a:rPr lang="en-US" sz="1200" dirty="0">
                <a:solidFill>
                  <a:srgbClr val="00B0F0"/>
                </a:solidFill>
                <a:latin typeface="Century Gothic" panose="020B0502020202020204" pitchFamily="34" charset="0"/>
                <a:ea typeface="Glacial Indifference"/>
                <a:cs typeface="Glacial Indifference"/>
                <a:sym typeface="Glacial Indifference"/>
              </a:rPr>
              <a:t>WHAT IS OUR APPROACH?</a:t>
            </a:r>
          </a:p>
          <a:p>
            <a:pPr marL="237491" lvl="1" indent="-118745" algn="l">
              <a:lnSpc>
                <a:spcPts val="1320"/>
              </a:lnSpc>
              <a:buFont typeface="Arial"/>
              <a:buChar char="•"/>
            </a:pPr>
            <a:r>
              <a:rPr lang="en-US" sz="1100" spc="18" dirty="0">
                <a:solidFill>
                  <a:srgbClr val="FFFFFF"/>
                </a:solidFill>
                <a:latin typeface="Century Gothic" panose="020B0502020202020204" pitchFamily="34" charset="0"/>
                <a:ea typeface="Glacial Indifference"/>
                <a:cs typeface="Glacial Indifference"/>
                <a:sym typeface="Glacial Indifference"/>
              </a:rPr>
              <a:t>We work in partnership, pooling our expertise and resources in order to achieve collectively what we may not be able to achieve individually</a:t>
            </a:r>
          </a:p>
          <a:p>
            <a:pPr marL="237491" lvl="1" indent="-118745" algn="l">
              <a:lnSpc>
                <a:spcPts val="1320"/>
              </a:lnSpc>
              <a:buFont typeface="Arial"/>
              <a:buChar char="•"/>
            </a:pPr>
            <a:r>
              <a:rPr lang="en-US" sz="1100" spc="18" dirty="0">
                <a:solidFill>
                  <a:srgbClr val="FFFFFF"/>
                </a:solidFill>
                <a:latin typeface="Century Gothic" panose="020B0502020202020204" pitchFamily="34" charset="0"/>
                <a:ea typeface="Glacial Indifference"/>
                <a:cs typeface="Glacial Indifference"/>
                <a:sym typeface="Glacial Indifference"/>
              </a:rPr>
              <a:t>We believe passionately in improving the life chances for our pupils </a:t>
            </a:r>
          </a:p>
          <a:p>
            <a:pPr marL="237491" lvl="1" indent="-118745" algn="l">
              <a:lnSpc>
                <a:spcPts val="1320"/>
              </a:lnSpc>
              <a:buFont typeface="Arial"/>
              <a:buChar char="•"/>
            </a:pPr>
            <a:r>
              <a:rPr lang="en-US" sz="1100" spc="18" dirty="0">
                <a:solidFill>
                  <a:srgbClr val="FFFFFF"/>
                </a:solidFill>
                <a:latin typeface="Century Gothic" panose="020B0502020202020204" pitchFamily="34" charset="0"/>
                <a:ea typeface="Glacial Indifference"/>
                <a:cs typeface="Glacial Indifference"/>
                <a:sym typeface="Glacial Indifference"/>
              </a:rPr>
              <a:t>We do not tolerate low expectations </a:t>
            </a:r>
          </a:p>
          <a:p>
            <a:pPr marL="237491" lvl="1" indent="-118745" algn="l">
              <a:lnSpc>
                <a:spcPts val="1320"/>
              </a:lnSpc>
              <a:buFont typeface="Arial"/>
              <a:buChar char="•"/>
            </a:pPr>
            <a:r>
              <a:rPr lang="en-US" sz="1100" spc="18" dirty="0">
                <a:solidFill>
                  <a:srgbClr val="FFFFFF"/>
                </a:solidFill>
                <a:latin typeface="Century Gothic" panose="020B0502020202020204" pitchFamily="34" charset="0"/>
                <a:ea typeface="Glacial Indifference"/>
                <a:cs typeface="Glacial Indifference"/>
                <a:sym typeface="Glacial Indifference"/>
              </a:rPr>
              <a:t>We match tried and tested strategies that we know work to the needs of the schools and use our experience of supporting schools in successfully implementing them </a:t>
            </a:r>
          </a:p>
          <a:p>
            <a:pPr marL="237491" lvl="1" indent="-118745" algn="l">
              <a:lnSpc>
                <a:spcPts val="1320"/>
              </a:lnSpc>
              <a:buFont typeface="Arial"/>
              <a:buChar char="•"/>
            </a:pPr>
            <a:r>
              <a:rPr lang="en-US" sz="1100" spc="18" dirty="0">
                <a:solidFill>
                  <a:srgbClr val="FFFFFF"/>
                </a:solidFill>
                <a:latin typeface="Century Gothic" panose="020B0502020202020204" pitchFamily="34" charset="0"/>
                <a:ea typeface="Glacial Indifference"/>
                <a:cs typeface="Glacial Indifference"/>
                <a:sym typeface="Glacial Indifference"/>
              </a:rPr>
              <a:t>We promote a collaborative approach whilst developing the capacity of each school to serve its own community and retain its distinct identity </a:t>
            </a:r>
          </a:p>
          <a:p>
            <a:pPr marL="237491" lvl="1" indent="-118745" algn="l">
              <a:lnSpc>
                <a:spcPts val="1320"/>
              </a:lnSpc>
              <a:buFont typeface="Arial"/>
              <a:buChar char="•"/>
            </a:pPr>
            <a:r>
              <a:rPr lang="en-US" sz="1100" spc="18" dirty="0">
                <a:solidFill>
                  <a:srgbClr val="FFFFFF"/>
                </a:solidFill>
                <a:latin typeface="Century Gothic" panose="020B0502020202020204" pitchFamily="34" charset="0"/>
                <a:ea typeface="Glacial Indifference"/>
                <a:cs typeface="Glacial Indifference"/>
                <a:sym typeface="Glacial Indifference"/>
              </a:rPr>
              <a:t>We </a:t>
            </a:r>
            <a:r>
              <a:rPr lang="en-US" sz="1100" spc="18" dirty="0" err="1">
                <a:solidFill>
                  <a:srgbClr val="FFFFFF"/>
                </a:solidFill>
                <a:latin typeface="Century Gothic" panose="020B0502020202020204" pitchFamily="34" charset="0"/>
                <a:ea typeface="Glacial Indifference"/>
                <a:cs typeface="Glacial Indifference"/>
                <a:sym typeface="Glacial Indifference"/>
              </a:rPr>
              <a:t>recognise</a:t>
            </a:r>
            <a:r>
              <a:rPr lang="en-US" sz="1100" spc="18" dirty="0">
                <a:solidFill>
                  <a:srgbClr val="FFFFFF"/>
                </a:solidFill>
                <a:latin typeface="Century Gothic" panose="020B0502020202020204" pitchFamily="34" charset="0"/>
                <a:ea typeface="Glacial Indifference"/>
                <a:cs typeface="Glacial Indifference"/>
                <a:sym typeface="Glacial Indifference"/>
              </a:rPr>
              <a:t> the importance of individuality, spontaneity and creativity in developing innovation </a:t>
            </a:r>
          </a:p>
        </p:txBody>
      </p:sp>
      <p:sp>
        <p:nvSpPr>
          <p:cNvPr id="21" name="TextBox 21"/>
          <p:cNvSpPr txBox="1"/>
          <p:nvPr/>
        </p:nvSpPr>
        <p:spPr>
          <a:xfrm>
            <a:off x="284026" y="2450754"/>
            <a:ext cx="3059068" cy="2706831"/>
          </a:xfrm>
          <a:prstGeom prst="rect">
            <a:avLst/>
          </a:prstGeom>
        </p:spPr>
        <p:txBody>
          <a:bodyPr wrap="square" lIns="0" tIns="0" rIns="0" bIns="0" rtlCol="0" anchor="t">
            <a:spAutoFit/>
          </a:bodyPr>
          <a:lstStyle/>
          <a:p>
            <a:pPr algn="l">
              <a:lnSpc>
                <a:spcPts val="1679"/>
              </a:lnSpc>
            </a:pPr>
            <a:r>
              <a:rPr lang="en-US" sz="1100" dirty="0">
                <a:solidFill>
                  <a:srgbClr val="00B0F0"/>
                </a:solidFill>
                <a:latin typeface="Century Gothic" panose="020B0502020202020204" pitchFamily="34" charset="0"/>
                <a:ea typeface="Glacial Indifference"/>
                <a:cs typeface="Glacial Indifference"/>
                <a:sym typeface="Glacial Indifference"/>
              </a:rPr>
              <a:t>PRIMARY ADVANTAGE FEDERATION</a:t>
            </a:r>
          </a:p>
          <a:p>
            <a:pPr algn="l">
              <a:lnSpc>
                <a:spcPts val="1320"/>
              </a:lnSpc>
            </a:pPr>
            <a:r>
              <a:rPr lang="en-US" sz="1050" spc="11" dirty="0">
                <a:solidFill>
                  <a:srgbClr val="FFFFFF"/>
                </a:solidFill>
                <a:latin typeface="Century Gothic" panose="020B0502020202020204" pitchFamily="34" charset="0"/>
                <a:ea typeface="Glacial Indifference"/>
                <a:cs typeface="Glacial Indifference"/>
                <a:sym typeface="Glacial Indifference"/>
              </a:rPr>
              <a:t>Morningside Primary School is a part of the Primary Advantage Federation. </a:t>
            </a:r>
          </a:p>
          <a:p>
            <a:pPr algn="l">
              <a:lnSpc>
                <a:spcPts val="1320"/>
              </a:lnSpc>
            </a:pPr>
            <a:r>
              <a:rPr lang="en-US" sz="1050" spc="10" dirty="0">
                <a:solidFill>
                  <a:srgbClr val="FFFFFF"/>
                </a:solidFill>
                <a:latin typeface="Century Gothic" panose="020B0502020202020204" pitchFamily="34" charset="0"/>
                <a:ea typeface="Glacial Indifference"/>
                <a:cs typeface="Glacial Indifference"/>
                <a:sym typeface="Glacial Indifference"/>
              </a:rPr>
              <a:t>We are a group of schools working together because we believe our schools can gain many beneﬁts from working collaboratively and can achieve more by working together. We have made a commitment to a shared responsibility to the wider education community, the provision of good quality education and the improvement of life chances for pupils in the community beyond that of our own schools. and Governors have added expertise in working alongside colleagues to improve provision and outcomes for pupils.</a:t>
            </a:r>
          </a:p>
        </p:txBody>
      </p:sp>
      <p:sp>
        <p:nvSpPr>
          <p:cNvPr id="22" name="TextBox 22"/>
          <p:cNvSpPr txBox="1"/>
          <p:nvPr/>
        </p:nvSpPr>
        <p:spPr>
          <a:xfrm>
            <a:off x="3514725" y="2490454"/>
            <a:ext cx="2809875" cy="179536"/>
          </a:xfrm>
          <a:prstGeom prst="rect">
            <a:avLst/>
          </a:prstGeom>
        </p:spPr>
        <p:txBody>
          <a:bodyPr wrap="square" lIns="0" tIns="0" rIns="0" bIns="0" rtlCol="0" anchor="t">
            <a:spAutoFit/>
          </a:bodyPr>
          <a:lstStyle/>
          <a:p>
            <a:pPr algn="l">
              <a:lnSpc>
                <a:spcPts val="1439"/>
              </a:lnSpc>
            </a:pPr>
            <a:r>
              <a:rPr lang="en-US" sz="1200" dirty="0">
                <a:solidFill>
                  <a:srgbClr val="00B0F0"/>
                </a:solidFill>
                <a:latin typeface="Century Gothic" panose="020B0502020202020204" pitchFamily="34" charset="0"/>
                <a:ea typeface="Glacial Indifference"/>
                <a:cs typeface="Glacial Indifference"/>
                <a:sym typeface="Glacial Indifference"/>
              </a:rPr>
              <a:t>WHAT OUTCOMES DO WE WANT?</a:t>
            </a:r>
          </a:p>
        </p:txBody>
      </p:sp>
      <p:sp>
        <p:nvSpPr>
          <p:cNvPr id="23" name="TextBox 23"/>
          <p:cNvSpPr txBox="1"/>
          <p:nvPr/>
        </p:nvSpPr>
        <p:spPr>
          <a:xfrm>
            <a:off x="3514725" y="2804280"/>
            <a:ext cx="3059068" cy="5386090"/>
          </a:xfrm>
          <a:prstGeom prst="rect">
            <a:avLst/>
          </a:prstGeom>
        </p:spPr>
        <p:txBody>
          <a:bodyPr lIns="0" tIns="0" rIns="0" bIns="0" rtlCol="0" anchor="t">
            <a:spAutoFit/>
          </a:bodyPr>
          <a:lstStyle/>
          <a:p>
            <a:pPr marL="259080" lvl="1" indent="-129540" algn="l">
              <a:lnSpc>
                <a:spcPts val="1439"/>
              </a:lnSpc>
              <a:buFont typeface="Arial"/>
              <a:buChar char="•"/>
            </a:pPr>
            <a:r>
              <a:rPr lang="en-US" sz="1200" dirty="0">
                <a:solidFill>
                  <a:srgbClr val="FFFFFF"/>
                </a:solidFill>
                <a:latin typeface="Century Gothic" panose="020B0502020202020204" pitchFamily="34" charset="0"/>
                <a:ea typeface="Glacial Indifference"/>
                <a:cs typeface="Glacial Indifference"/>
                <a:sym typeface="Glacial Indifference"/>
              </a:rPr>
              <a:t>Every teacher is a good teacher; every school is a good school </a:t>
            </a:r>
          </a:p>
          <a:p>
            <a:pPr marL="259080" lvl="1" indent="-129540" algn="l">
              <a:lnSpc>
                <a:spcPts val="1439"/>
              </a:lnSpc>
              <a:buFont typeface="Arial"/>
              <a:buChar char="•"/>
            </a:pPr>
            <a:r>
              <a:rPr lang="en-US" sz="1200" dirty="0">
                <a:solidFill>
                  <a:srgbClr val="FFFFFF"/>
                </a:solidFill>
                <a:latin typeface="Century Gothic" panose="020B0502020202020204" pitchFamily="34" charset="0"/>
                <a:ea typeface="Glacial Indifference"/>
                <a:cs typeface="Glacial Indifference"/>
                <a:sym typeface="Glacial Indifference"/>
              </a:rPr>
              <a:t>Teachers who use the most effective teaching methods to motivate learners and raise aspirations. As a result all pupils will make good or better progress </a:t>
            </a:r>
          </a:p>
          <a:p>
            <a:pPr marL="259080" lvl="1" indent="-129540" algn="l">
              <a:lnSpc>
                <a:spcPts val="1439"/>
              </a:lnSpc>
              <a:buFont typeface="Arial"/>
              <a:buChar char="•"/>
            </a:pPr>
            <a:r>
              <a:rPr lang="en-US" sz="1200" dirty="0">
                <a:solidFill>
                  <a:srgbClr val="FFFFFF"/>
                </a:solidFill>
                <a:latin typeface="Century Gothic" panose="020B0502020202020204" pitchFamily="34" charset="0"/>
                <a:ea typeface="Glacial Indifference"/>
                <a:cs typeface="Glacial Indifference"/>
                <a:sym typeface="Glacial Indifference"/>
              </a:rPr>
              <a:t>Quality learning environments where pupils feel safe and secure, known and valued and motivated to learn. Robust teaching and application of ICT skills ensure our pupils are properly equipped for the next stage of learning </a:t>
            </a:r>
          </a:p>
          <a:p>
            <a:pPr marL="259080" lvl="1" indent="-129540" algn="l">
              <a:lnSpc>
                <a:spcPts val="1439"/>
              </a:lnSpc>
              <a:buFont typeface="Arial"/>
              <a:buChar char="•"/>
            </a:pPr>
            <a:r>
              <a:rPr lang="en-US" sz="1200" dirty="0">
                <a:solidFill>
                  <a:srgbClr val="FFFFFF"/>
                </a:solidFill>
                <a:latin typeface="Century Gothic" panose="020B0502020202020204" pitchFamily="34" charset="0"/>
                <a:ea typeface="Glacial Indifference"/>
                <a:cs typeface="Glacial Indifference"/>
                <a:sym typeface="Glacial Indifference"/>
              </a:rPr>
              <a:t>Curriculum provision which inspires and motivates pupils and broadens their horizons.</a:t>
            </a:r>
          </a:p>
          <a:p>
            <a:pPr marL="259080" lvl="1" indent="-129540" algn="l">
              <a:lnSpc>
                <a:spcPts val="1439"/>
              </a:lnSpc>
              <a:buFont typeface="Arial"/>
              <a:buChar char="•"/>
            </a:pPr>
            <a:r>
              <a:rPr lang="en-US" sz="1200" dirty="0">
                <a:solidFill>
                  <a:srgbClr val="FFFFFF"/>
                </a:solidFill>
                <a:latin typeface="Century Gothic" panose="020B0502020202020204" pitchFamily="34" charset="0"/>
                <a:ea typeface="Glacial Indifference"/>
                <a:cs typeface="Glacial Indifference"/>
                <a:sym typeface="Glacial Indifference"/>
              </a:rPr>
              <a:t>We work with precision and move incrementally towards achieving outstanding grades in the majority of aspects of each school’s work</a:t>
            </a:r>
          </a:p>
          <a:p>
            <a:pPr marL="259080" lvl="1" indent="-129540" algn="l">
              <a:lnSpc>
                <a:spcPts val="1439"/>
              </a:lnSpc>
              <a:buFont typeface="Arial"/>
              <a:buChar char="•"/>
            </a:pPr>
            <a:r>
              <a:rPr lang="en-US" sz="1200" dirty="0">
                <a:solidFill>
                  <a:srgbClr val="FFFFFF"/>
                </a:solidFill>
                <a:latin typeface="Century Gothic" panose="020B0502020202020204" pitchFamily="34" charset="0"/>
                <a:ea typeface="Glacial Indifference"/>
                <a:cs typeface="Glacial Indifference"/>
                <a:sym typeface="Glacial Indifference"/>
              </a:rPr>
              <a:t>Through pupil partnership work, we continue to break down locally perceived boundaries and help pupils to work harmoniously with pupils from other areas of Hackney </a:t>
            </a:r>
          </a:p>
          <a:p>
            <a:pPr marL="259080" lvl="1" indent="-129540" algn="l">
              <a:lnSpc>
                <a:spcPts val="1439"/>
              </a:lnSpc>
              <a:buFont typeface="Arial"/>
              <a:buChar char="•"/>
            </a:pPr>
            <a:r>
              <a:rPr lang="en-US" sz="1200" dirty="0">
                <a:solidFill>
                  <a:srgbClr val="FFFFFF"/>
                </a:solidFill>
                <a:latin typeface="Century Gothic" panose="020B0502020202020204" pitchFamily="34" charset="0"/>
                <a:ea typeface="Glacial Indifference"/>
                <a:cs typeface="Glacial Indifference"/>
                <a:sym typeface="Glacial Indifference"/>
              </a:rPr>
              <a:t>We seek to </a:t>
            </a:r>
            <a:r>
              <a:rPr lang="en-US" sz="1200" dirty="0" err="1">
                <a:solidFill>
                  <a:srgbClr val="FFFFFF"/>
                </a:solidFill>
                <a:latin typeface="Century Gothic" panose="020B0502020202020204" pitchFamily="34" charset="0"/>
                <a:ea typeface="Glacial Indifference"/>
                <a:cs typeface="Glacial Indifference"/>
                <a:sym typeface="Glacial Indifference"/>
              </a:rPr>
              <a:t>maximise</a:t>
            </a:r>
            <a:r>
              <a:rPr lang="en-US" sz="1200" dirty="0">
                <a:solidFill>
                  <a:srgbClr val="FFFFFF"/>
                </a:solidFill>
                <a:latin typeface="Century Gothic" panose="020B0502020202020204" pitchFamily="34" charset="0"/>
                <a:ea typeface="Glacial Indifference"/>
                <a:cs typeface="Glacial Indifference"/>
                <a:sym typeface="Glacial Indifference"/>
              </a:rPr>
              <a:t> the efﬁciency and effectiveness of each school by </a:t>
            </a:r>
            <a:r>
              <a:rPr lang="en-US" sz="1200" dirty="0" err="1">
                <a:solidFill>
                  <a:srgbClr val="FFFFFF"/>
                </a:solidFill>
                <a:latin typeface="Century Gothic" panose="020B0502020202020204" pitchFamily="34" charset="0"/>
                <a:ea typeface="Glacial Indifference"/>
                <a:cs typeface="Glacial Indifference"/>
                <a:sym typeface="Glacial Indifference"/>
              </a:rPr>
              <a:t>capitalising</a:t>
            </a:r>
            <a:r>
              <a:rPr lang="en-US" sz="1200" dirty="0">
                <a:solidFill>
                  <a:srgbClr val="FFFFFF"/>
                </a:solidFill>
                <a:latin typeface="Century Gothic" panose="020B0502020202020204" pitchFamily="34" charset="0"/>
                <a:ea typeface="Glacial Indifference"/>
                <a:cs typeface="Glacial Indifference"/>
                <a:sym typeface="Glacial Indifference"/>
              </a:rPr>
              <a:t> on </a:t>
            </a:r>
            <a:r>
              <a:rPr lang="en-US" sz="1200" dirty="0" err="1">
                <a:solidFill>
                  <a:srgbClr val="FFFFFF"/>
                </a:solidFill>
                <a:latin typeface="Century Gothic" panose="020B0502020202020204" pitchFamily="34" charset="0"/>
                <a:ea typeface="Glacial Indifference"/>
                <a:cs typeface="Glacial Indifference"/>
                <a:sym typeface="Glacial Indifference"/>
              </a:rPr>
              <a:t>centralised</a:t>
            </a:r>
            <a:r>
              <a:rPr lang="en-US" sz="1200" dirty="0">
                <a:solidFill>
                  <a:srgbClr val="FFFFFF"/>
                </a:solidFill>
                <a:latin typeface="Century Gothic" panose="020B0502020202020204" pitchFamily="34" charset="0"/>
                <a:ea typeface="Glacial Indifference"/>
                <a:cs typeface="Glacial Indifference"/>
                <a:sym typeface="Glacial Indifference"/>
              </a:rPr>
              <a:t> services and sharing systems </a:t>
            </a:r>
          </a:p>
        </p:txBody>
      </p:sp>
      <p:sp>
        <p:nvSpPr>
          <p:cNvPr id="24" name="TextBox 24"/>
          <p:cNvSpPr txBox="1"/>
          <p:nvPr/>
        </p:nvSpPr>
        <p:spPr>
          <a:xfrm>
            <a:off x="4401922" y="8625517"/>
            <a:ext cx="2456078" cy="525016"/>
          </a:xfrm>
          <a:prstGeom prst="rect">
            <a:avLst/>
          </a:prstGeom>
        </p:spPr>
        <p:txBody>
          <a:bodyPr lIns="0" tIns="0" rIns="0" bIns="0" rtlCol="0" anchor="t">
            <a:spAutoFit/>
          </a:bodyPr>
          <a:lstStyle/>
          <a:p>
            <a:pPr algn="l">
              <a:lnSpc>
                <a:spcPts val="1439"/>
              </a:lnSpc>
            </a:pPr>
            <a:r>
              <a:rPr lang="en-US" sz="1100" dirty="0">
                <a:solidFill>
                  <a:srgbClr val="000000"/>
                </a:solidFill>
                <a:latin typeface="Century Gothic" panose="020B0502020202020204" pitchFamily="34" charset="0"/>
                <a:ea typeface="Glacial Indifference"/>
                <a:cs typeface="Glacial Indifference"/>
                <a:sym typeface="Glacial Indifference"/>
              </a:rPr>
              <a:t>Find out more about Primary Advantage Federation by visiting www.primaryadvantage.co.uk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86373" y="8698420"/>
            <a:ext cx="2271627" cy="1207580"/>
          </a:xfrm>
          <a:custGeom>
            <a:avLst/>
            <a:gdLst/>
            <a:ahLst/>
            <a:cxnLst/>
            <a:rect l="l" t="t" r="r" b="b"/>
            <a:pathLst>
              <a:path w="2271627" h="1207580">
                <a:moveTo>
                  <a:pt x="0" y="0"/>
                </a:moveTo>
                <a:lnTo>
                  <a:pt x="2271627" y="0"/>
                </a:lnTo>
                <a:lnTo>
                  <a:pt x="2271627" y="1207580"/>
                </a:lnTo>
                <a:lnTo>
                  <a:pt x="0" y="12075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573562" y="1934118"/>
            <a:ext cx="2284438" cy="1707356"/>
          </a:xfrm>
          <a:custGeom>
            <a:avLst/>
            <a:gdLst/>
            <a:ahLst/>
            <a:cxnLst/>
            <a:rect l="l" t="t" r="r" b="b"/>
            <a:pathLst>
              <a:path w="2284438" h="1707356">
                <a:moveTo>
                  <a:pt x="0" y="0"/>
                </a:moveTo>
                <a:lnTo>
                  <a:pt x="2284438" y="0"/>
                </a:lnTo>
                <a:lnTo>
                  <a:pt x="2284438" y="1707356"/>
                </a:lnTo>
                <a:lnTo>
                  <a:pt x="0" y="17073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573562" y="3622700"/>
            <a:ext cx="2284438" cy="1684668"/>
          </a:xfrm>
          <a:custGeom>
            <a:avLst/>
            <a:gdLst/>
            <a:ahLst/>
            <a:cxnLst/>
            <a:rect l="l" t="t" r="r" b="b"/>
            <a:pathLst>
              <a:path w="2284438" h="1684668">
                <a:moveTo>
                  <a:pt x="0" y="0"/>
                </a:moveTo>
                <a:lnTo>
                  <a:pt x="2284438" y="0"/>
                </a:lnTo>
                <a:lnTo>
                  <a:pt x="2284438" y="1684668"/>
                </a:lnTo>
                <a:lnTo>
                  <a:pt x="0" y="16846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63503" y="-63503"/>
            <a:ext cx="6984997" cy="9683067"/>
          </a:xfrm>
          <a:custGeom>
            <a:avLst/>
            <a:gdLst/>
            <a:ahLst/>
            <a:cxnLst/>
            <a:rect l="l" t="t" r="r" b="b"/>
            <a:pathLst>
              <a:path w="6984997" h="9683067">
                <a:moveTo>
                  <a:pt x="0" y="0"/>
                </a:moveTo>
                <a:lnTo>
                  <a:pt x="6984997" y="0"/>
                </a:lnTo>
                <a:lnTo>
                  <a:pt x="6984997" y="9683067"/>
                </a:lnTo>
                <a:lnTo>
                  <a:pt x="0" y="96830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4584421" y="5304577"/>
            <a:ext cx="2273579" cy="1707356"/>
          </a:xfrm>
          <a:custGeom>
            <a:avLst/>
            <a:gdLst/>
            <a:ahLst/>
            <a:cxnLst/>
            <a:rect l="l" t="t" r="r" b="b"/>
            <a:pathLst>
              <a:path w="2273579" h="1707356">
                <a:moveTo>
                  <a:pt x="0" y="0"/>
                </a:moveTo>
                <a:lnTo>
                  <a:pt x="2273579" y="0"/>
                </a:lnTo>
                <a:lnTo>
                  <a:pt x="2273579" y="1707357"/>
                </a:lnTo>
                <a:lnTo>
                  <a:pt x="0" y="170735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7" name="Group 7"/>
          <p:cNvGrpSpPr>
            <a:grpSpLocks noChangeAspect="1"/>
          </p:cNvGrpSpPr>
          <p:nvPr/>
        </p:nvGrpSpPr>
        <p:grpSpPr>
          <a:xfrm>
            <a:off x="-63503" y="9598657"/>
            <a:ext cx="6984997" cy="370827"/>
            <a:chOff x="0" y="0"/>
            <a:chExt cx="6985000" cy="370827"/>
          </a:xfrm>
        </p:grpSpPr>
        <p:sp>
          <p:nvSpPr>
            <p:cNvPr id="8" name="Freeform 8"/>
            <p:cNvSpPr/>
            <p:nvPr/>
          </p:nvSpPr>
          <p:spPr>
            <a:xfrm>
              <a:off x="63500" y="63500"/>
              <a:ext cx="4584065" cy="243840"/>
            </a:xfrm>
            <a:custGeom>
              <a:avLst/>
              <a:gdLst/>
              <a:ahLst/>
              <a:cxnLst/>
              <a:rect l="l" t="t" r="r" b="b"/>
              <a:pathLst>
                <a:path w="4584065" h="243840">
                  <a:moveTo>
                    <a:pt x="0" y="0"/>
                  </a:moveTo>
                  <a:lnTo>
                    <a:pt x="4584065" y="0"/>
                  </a:lnTo>
                  <a:lnTo>
                    <a:pt x="4584065" y="243840"/>
                  </a:lnTo>
                  <a:lnTo>
                    <a:pt x="0" y="243840"/>
                  </a:lnTo>
                  <a:lnTo>
                    <a:pt x="0" y="0"/>
                  </a:lnTo>
                  <a:close/>
                </a:path>
              </a:pathLst>
            </a:custGeom>
            <a:solidFill>
              <a:srgbClr val="F55017"/>
            </a:solidFill>
          </p:spPr>
        </p:sp>
        <p:sp>
          <p:nvSpPr>
            <p:cNvPr id="9" name="Freeform 9"/>
            <p:cNvSpPr/>
            <p:nvPr/>
          </p:nvSpPr>
          <p:spPr>
            <a:xfrm>
              <a:off x="4647565" y="63500"/>
              <a:ext cx="1167130" cy="243840"/>
            </a:xfrm>
            <a:custGeom>
              <a:avLst/>
              <a:gdLst/>
              <a:ahLst/>
              <a:cxnLst/>
              <a:rect l="l" t="t" r="r" b="b"/>
              <a:pathLst>
                <a:path w="1167130" h="243840">
                  <a:moveTo>
                    <a:pt x="0" y="0"/>
                  </a:moveTo>
                  <a:lnTo>
                    <a:pt x="1167130" y="0"/>
                  </a:lnTo>
                  <a:lnTo>
                    <a:pt x="1167130" y="243840"/>
                  </a:lnTo>
                  <a:lnTo>
                    <a:pt x="0" y="243840"/>
                  </a:lnTo>
                  <a:lnTo>
                    <a:pt x="0" y="0"/>
                  </a:lnTo>
                  <a:close/>
                </a:path>
              </a:pathLst>
            </a:custGeom>
            <a:solidFill>
              <a:srgbClr val="FEDC02"/>
            </a:solidFill>
          </p:spPr>
        </p:sp>
        <p:sp>
          <p:nvSpPr>
            <p:cNvPr id="10" name="Freeform 10"/>
            <p:cNvSpPr/>
            <p:nvPr/>
          </p:nvSpPr>
          <p:spPr>
            <a:xfrm>
              <a:off x="5814568" y="63500"/>
              <a:ext cx="1106932" cy="243840"/>
            </a:xfrm>
            <a:custGeom>
              <a:avLst/>
              <a:gdLst/>
              <a:ahLst/>
              <a:cxnLst/>
              <a:rect l="l" t="t" r="r" b="b"/>
              <a:pathLst>
                <a:path w="1106932" h="243840">
                  <a:moveTo>
                    <a:pt x="0" y="0"/>
                  </a:moveTo>
                  <a:lnTo>
                    <a:pt x="0" y="243840"/>
                  </a:lnTo>
                  <a:lnTo>
                    <a:pt x="1106932" y="243840"/>
                  </a:lnTo>
                  <a:lnTo>
                    <a:pt x="1106932" y="0"/>
                  </a:lnTo>
                  <a:close/>
                </a:path>
              </a:pathLst>
            </a:custGeom>
            <a:solidFill>
              <a:srgbClr val="FA9815"/>
            </a:solidFill>
          </p:spPr>
        </p:sp>
      </p:grpSp>
      <p:sp>
        <p:nvSpPr>
          <p:cNvPr id="11" name="Freeform 11"/>
          <p:cNvSpPr/>
          <p:nvPr/>
        </p:nvSpPr>
        <p:spPr>
          <a:xfrm>
            <a:off x="4573562" y="7021125"/>
            <a:ext cx="2284438" cy="1708956"/>
          </a:xfrm>
          <a:custGeom>
            <a:avLst/>
            <a:gdLst/>
            <a:ahLst/>
            <a:cxnLst/>
            <a:rect l="l" t="t" r="r" b="b"/>
            <a:pathLst>
              <a:path w="2284438" h="1708956">
                <a:moveTo>
                  <a:pt x="0" y="0"/>
                </a:moveTo>
                <a:lnTo>
                  <a:pt x="2284438" y="0"/>
                </a:lnTo>
                <a:lnTo>
                  <a:pt x="2284438" y="1708957"/>
                </a:lnTo>
                <a:lnTo>
                  <a:pt x="0" y="17089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4573562" y="242573"/>
            <a:ext cx="2284438" cy="9663427"/>
          </a:xfrm>
          <a:custGeom>
            <a:avLst/>
            <a:gdLst/>
            <a:ahLst/>
            <a:cxnLst/>
            <a:rect l="l" t="t" r="r" b="b"/>
            <a:pathLst>
              <a:path w="2284438" h="9663427">
                <a:moveTo>
                  <a:pt x="0" y="0"/>
                </a:moveTo>
                <a:lnTo>
                  <a:pt x="2284438" y="0"/>
                </a:lnTo>
                <a:lnTo>
                  <a:pt x="2284438" y="9663427"/>
                </a:lnTo>
                <a:lnTo>
                  <a:pt x="0" y="9663427"/>
                </a:lnTo>
                <a:lnTo>
                  <a:pt x="0" y="0"/>
                </a:lnTo>
                <a:close/>
              </a:path>
            </a:pathLst>
          </a:custGeom>
          <a:blipFill>
            <a:blip r:embed="rId14"/>
            <a:stretch>
              <a:fillRect/>
            </a:stretch>
          </a:blipFill>
        </p:spPr>
      </p:sp>
      <p:sp>
        <p:nvSpPr>
          <p:cNvPr id="13" name="TextBox 13"/>
          <p:cNvSpPr txBox="1"/>
          <p:nvPr/>
        </p:nvSpPr>
        <p:spPr>
          <a:xfrm>
            <a:off x="206588" y="523846"/>
            <a:ext cx="4260304" cy="505841"/>
          </a:xfrm>
          <a:prstGeom prst="rect">
            <a:avLst/>
          </a:prstGeom>
        </p:spPr>
        <p:txBody>
          <a:bodyPr lIns="0" tIns="0" rIns="0" bIns="0" rtlCol="0" anchor="t">
            <a:spAutoFit/>
          </a:bodyPr>
          <a:lstStyle/>
          <a:p>
            <a:pPr algn="l">
              <a:lnSpc>
                <a:spcPts val="4144"/>
              </a:lnSpc>
            </a:pPr>
            <a:r>
              <a:rPr lang="en-US" sz="2960">
                <a:solidFill>
                  <a:srgbClr val="203864"/>
                </a:solidFill>
                <a:latin typeface="Glacial Indifference"/>
                <a:ea typeface="Glacial Indifference"/>
                <a:cs typeface="Glacial Indifference"/>
                <a:sym typeface="Glacial Indifference"/>
              </a:rPr>
              <a:t>School Development </a:t>
            </a:r>
            <a:r>
              <a:rPr lang="en-US" sz="2960">
                <a:solidFill>
                  <a:srgbClr val="FA9815"/>
                </a:solidFill>
                <a:latin typeface="Glacial Indifference"/>
                <a:ea typeface="Glacial Indifference"/>
                <a:cs typeface="Glacial Indifference"/>
                <a:sym typeface="Glacial Indifference"/>
              </a:rPr>
              <a:t>Plan</a:t>
            </a:r>
          </a:p>
        </p:txBody>
      </p:sp>
      <p:sp>
        <p:nvSpPr>
          <p:cNvPr id="14" name="TextBox 14"/>
          <p:cNvSpPr txBox="1"/>
          <p:nvPr/>
        </p:nvSpPr>
        <p:spPr>
          <a:xfrm>
            <a:off x="125482" y="1347635"/>
            <a:ext cx="3684518" cy="291683"/>
          </a:xfrm>
          <a:prstGeom prst="rect">
            <a:avLst/>
          </a:prstGeom>
        </p:spPr>
        <p:txBody>
          <a:bodyPr wrap="square" lIns="0" tIns="0" rIns="0" bIns="0" rtlCol="0" anchor="t">
            <a:spAutoFit/>
          </a:bodyPr>
          <a:lstStyle/>
          <a:p>
            <a:pPr algn="l">
              <a:lnSpc>
                <a:spcPts val="2520"/>
              </a:lnSpc>
            </a:pPr>
            <a:r>
              <a:rPr lang="en-US" sz="1800" dirty="0">
                <a:solidFill>
                  <a:srgbClr val="203864"/>
                </a:solidFill>
                <a:latin typeface="Century Gothic" panose="020B0502020202020204" pitchFamily="34" charset="0"/>
                <a:ea typeface="Glacial Indifference"/>
                <a:cs typeface="Glacial Indifference"/>
                <a:sym typeface="Glacial Indifference"/>
              </a:rPr>
              <a:t>Our key priorities are as follows:</a:t>
            </a:r>
          </a:p>
        </p:txBody>
      </p:sp>
      <p:sp>
        <p:nvSpPr>
          <p:cNvPr id="15" name="TextBox 15"/>
          <p:cNvSpPr txBox="1"/>
          <p:nvPr/>
        </p:nvSpPr>
        <p:spPr>
          <a:xfrm>
            <a:off x="207016" y="1790808"/>
            <a:ext cx="4259875" cy="7141892"/>
          </a:xfrm>
          <a:prstGeom prst="rect">
            <a:avLst/>
          </a:prstGeom>
        </p:spPr>
        <p:txBody>
          <a:bodyPr lIns="0" tIns="0" rIns="0" bIns="0" rtlCol="0" anchor="t">
            <a:spAutoFit/>
          </a:bodyPr>
          <a:lstStyle/>
          <a:p>
            <a:pPr>
              <a:lnSpc>
                <a:spcPts val="2599"/>
              </a:lnSpc>
            </a:pPr>
            <a:r>
              <a:rPr lang="en-US" sz="1200" b="1" dirty="0">
                <a:solidFill>
                  <a:srgbClr val="FFFFFF"/>
                </a:solidFill>
                <a:latin typeface="Century Gothic" panose="020B0502020202020204" pitchFamily="34" charset="0"/>
                <a:ea typeface="Glacial Indifference Bold"/>
                <a:cs typeface="Glacial Indifference Bold"/>
                <a:sym typeface="Glacial Indifference Bold"/>
              </a:rPr>
              <a:t>Achievement for Pupils </a:t>
            </a:r>
          </a:p>
          <a:p>
            <a:pPr>
              <a:lnSpc>
                <a:spcPts val="2599"/>
              </a:lnSpc>
            </a:pPr>
            <a:r>
              <a:rPr lang="en-US" sz="1200" dirty="0">
                <a:solidFill>
                  <a:srgbClr val="FFFFFF"/>
                </a:solidFill>
                <a:latin typeface="Century Gothic" panose="020B0502020202020204" pitchFamily="34" charset="0"/>
                <a:ea typeface="Glacial Indifference"/>
                <a:cs typeface="Glacial Indifference"/>
                <a:sym typeface="Glacial Indifference"/>
              </a:rPr>
              <a:t>To raise the profile of reading for pleasure</a:t>
            </a:r>
          </a:p>
          <a:p>
            <a:pPr>
              <a:lnSpc>
                <a:spcPts val="1485"/>
              </a:lnSpc>
            </a:pPr>
            <a:endParaRPr lang="en-US" sz="1200" dirty="0">
              <a:solidFill>
                <a:srgbClr val="FFFFFF"/>
              </a:solidFill>
              <a:latin typeface="Century Gothic" panose="020B0502020202020204" pitchFamily="34" charset="0"/>
              <a:ea typeface="Glacial Indifference"/>
              <a:cs typeface="Glacial Indifference"/>
              <a:sym typeface="Glacial Indifference"/>
            </a:endParaRPr>
          </a:p>
          <a:p>
            <a:pPr>
              <a:lnSpc>
                <a:spcPts val="1792"/>
              </a:lnSpc>
            </a:pPr>
            <a:r>
              <a:rPr lang="en-US" sz="1200" dirty="0">
                <a:solidFill>
                  <a:srgbClr val="FFFFFF"/>
                </a:solidFill>
                <a:latin typeface="Century Gothic" panose="020B0502020202020204" pitchFamily="34" charset="0"/>
                <a:ea typeface="Glacial Indifference"/>
                <a:cs typeface="Glacial Indifference"/>
                <a:sym typeface="Glacial Indifference"/>
              </a:rPr>
              <a:t>To further develop our use of </a:t>
            </a:r>
            <a:r>
              <a:rPr lang="en-US" sz="1200" dirty="0" err="1">
                <a:solidFill>
                  <a:srgbClr val="FFFFFF"/>
                </a:solidFill>
                <a:latin typeface="Century Gothic" panose="020B0502020202020204" pitchFamily="34" charset="0"/>
                <a:ea typeface="Glacial Indifference"/>
                <a:cs typeface="Glacial Indifference"/>
                <a:sym typeface="Glacial Indifference"/>
              </a:rPr>
              <a:t>oracy</a:t>
            </a:r>
            <a:r>
              <a:rPr lang="en-US" sz="1200" dirty="0">
                <a:solidFill>
                  <a:srgbClr val="FFFFFF"/>
                </a:solidFill>
                <a:latin typeface="Century Gothic" panose="020B0502020202020204" pitchFamily="34" charset="0"/>
                <a:ea typeface="Glacial Indifference"/>
                <a:cs typeface="Glacial Indifference"/>
                <a:sym typeface="Glacial Indifference"/>
              </a:rPr>
              <a:t> to support rich discussion</a:t>
            </a:r>
          </a:p>
          <a:p>
            <a:pPr>
              <a:lnSpc>
                <a:spcPts val="1151"/>
              </a:lnSpc>
            </a:pPr>
            <a:endParaRPr lang="en-US" sz="1200" dirty="0">
              <a:solidFill>
                <a:srgbClr val="FFFFFF"/>
              </a:solidFill>
              <a:latin typeface="Century Gothic" panose="020B0502020202020204" pitchFamily="34" charset="0"/>
              <a:ea typeface="Glacial Indifference"/>
              <a:cs typeface="Glacial Indifference"/>
              <a:sym typeface="Glacial Indifference"/>
            </a:endParaRPr>
          </a:p>
          <a:p>
            <a:pPr>
              <a:lnSpc>
                <a:spcPts val="1778"/>
              </a:lnSpc>
            </a:pPr>
            <a:r>
              <a:rPr lang="en-US" sz="1200" dirty="0">
                <a:solidFill>
                  <a:srgbClr val="FFFFFF"/>
                </a:solidFill>
                <a:latin typeface="Century Gothic" panose="020B0502020202020204" pitchFamily="34" charset="0"/>
                <a:ea typeface="Glacial Indifference"/>
                <a:cs typeface="Glacial Indifference"/>
                <a:sym typeface="Glacial Indifference"/>
              </a:rPr>
              <a:t>To continue to embed number fluency to support </a:t>
            </a:r>
            <a:r>
              <a:rPr lang="en-US" sz="1200" dirty="0" err="1">
                <a:solidFill>
                  <a:srgbClr val="FFFFFF"/>
                </a:solidFill>
                <a:latin typeface="Century Gothic" panose="020B0502020202020204" pitchFamily="34" charset="0"/>
                <a:ea typeface="Glacial Indifference"/>
                <a:cs typeface="Glacial Indifference"/>
                <a:sym typeface="Glacial Indifference"/>
              </a:rPr>
              <a:t>childrens</a:t>
            </a:r>
            <a:r>
              <a:rPr lang="en-US" sz="1200" dirty="0">
                <a:solidFill>
                  <a:srgbClr val="FFFFFF"/>
                </a:solidFill>
                <a:latin typeface="Century Gothic" panose="020B0502020202020204" pitchFamily="34" charset="0"/>
                <a:ea typeface="Glacial Indifference"/>
                <a:cs typeface="Glacial Indifference"/>
                <a:sym typeface="Glacial Indifference"/>
              </a:rPr>
              <a:t>’ calculation and problem solving</a:t>
            </a:r>
          </a:p>
          <a:p>
            <a:pPr>
              <a:lnSpc>
                <a:spcPts val="1523"/>
              </a:lnSpc>
            </a:pPr>
            <a:endParaRPr lang="en-US" sz="1200" dirty="0">
              <a:solidFill>
                <a:srgbClr val="FFFFFF"/>
              </a:solidFill>
              <a:latin typeface="Century Gothic" panose="020B0502020202020204" pitchFamily="34" charset="0"/>
              <a:ea typeface="Glacial Indifference"/>
              <a:cs typeface="Glacial Indifference"/>
              <a:sym typeface="Glacial Indifference"/>
            </a:endParaRPr>
          </a:p>
          <a:p>
            <a:pPr>
              <a:lnSpc>
                <a:spcPts val="3499"/>
              </a:lnSpc>
            </a:pPr>
            <a:r>
              <a:rPr lang="en-US" sz="1200" b="1" dirty="0" err="1">
                <a:solidFill>
                  <a:srgbClr val="1F3864"/>
                </a:solidFill>
                <a:latin typeface="Century Gothic" panose="020B0502020202020204" pitchFamily="34" charset="0"/>
                <a:ea typeface="Glacial Indifference Bold"/>
                <a:cs typeface="Glacial Indifference Bold"/>
                <a:sym typeface="Glacial Indifference Bold"/>
              </a:rPr>
              <a:t>Behaviour</a:t>
            </a:r>
            <a:r>
              <a:rPr lang="en-US" sz="1200" b="1" dirty="0">
                <a:solidFill>
                  <a:srgbClr val="1F3864"/>
                </a:solidFill>
                <a:latin typeface="Century Gothic" panose="020B0502020202020204" pitchFamily="34" charset="0"/>
                <a:ea typeface="Glacial Indifference Bold"/>
                <a:cs typeface="Glacial Indifference Bold"/>
                <a:sym typeface="Glacial Indifference Bold"/>
              </a:rPr>
              <a:t> and Safety of Pupils </a:t>
            </a:r>
          </a:p>
          <a:p>
            <a:pPr>
              <a:lnSpc>
                <a:spcPts val="1698"/>
              </a:lnSpc>
            </a:pPr>
            <a:r>
              <a:rPr lang="en-US" sz="1200" dirty="0">
                <a:solidFill>
                  <a:srgbClr val="203864"/>
                </a:solidFill>
                <a:latin typeface="Century Gothic" panose="020B0502020202020204" pitchFamily="34" charset="0"/>
                <a:ea typeface="Glacial Indifference"/>
                <a:cs typeface="Glacial Indifference"/>
                <a:sym typeface="Glacial Indifference"/>
              </a:rPr>
              <a:t>To further embed our culture of excellent </a:t>
            </a:r>
            <a:r>
              <a:rPr lang="en-US" sz="1200" dirty="0" err="1">
                <a:solidFill>
                  <a:srgbClr val="203864"/>
                </a:solidFill>
                <a:latin typeface="Century Gothic" panose="020B0502020202020204" pitchFamily="34" charset="0"/>
                <a:ea typeface="Glacial Indifference"/>
                <a:cs typeface="Glacial Indifference"/>
                <a:sym typeface="Glacial Indifference"/>
              </a:rPr>
              <a:t>behaviour</a:t>
            </a:r>
            <a:endParaRPr lang="en-US" sz="1200" dirty="0">
              <a:solidFill>
                <a:srgbClr val="203864"/>
              </a:solidFill>
              <a:latin typeface="Century Gothic" panose="020B0502020202020204" pitchFamily="34" charset="0"/>
              <a:ea typeface="Glacial Indifference"/>
              <a:cs typeface="Glacial Indifference"/>
              <a:sym typeface="Glacial Indifference"/>
            </a:endParaRPr>
          </a:p>
          <a:p>
            <a:pPr>
              <a:lnSpc>
                <a:spcPts val="1698"/>
              </a:lnSpc>
            </a:pPr>
            <a:endParaRPr lang="en-US" sz="1200" dirty="0">
              <a:solidFill>
                <a:srgbClr val="203864"/>
              </a:solidFill>
              <a:latin typeface="Century Gothic" panose="020B0502020202020204" pitchFamily="34" charset="0"/>
              <a:ea typeface="Glacial Indifference"/>
              <a:cs typeface="Glacial Indifference"/>
              <a:sym typeface="Glacial Indifference"/>
            </a:endParaRPr>
          </a:p>
          <a:p>
            <a:pPr>
              <a:lnSpc>
                <a:spcPts val="1698"/>
              </a:lnSpc>
            </a:pPr>
            <a:r>
              <a:rPr lang="en-US" sz="1200" dirty="0">
                <a:solidFill>
                  <a:srgbClr val="203864"/>
                </a:solidFill>
                <a:latin typeface="Century Gothic" panose="020B0502020202020204" pitchFamily="34" charset="0"/>
                <a:ea typeface="Glacial Indifference"/>
                <a:cs typeface="Glacial Indifference"/>
                <a:sym typeface="Glacial Indifference"/>
              </a:rPr>
              <a:t>To embed the principles of nurture and healthy relationships in our pastoral offer</a:t>
            </a:r>
          </a:p>
          <a:p>
            <a:pPr>
              <a:lnSpc>
                <a:spcPts val="1698"/>
              </a:lnSpc>
            </a:pPr>
            <a:endParaRPr lang="en-US" sz="1200" dirty="0">
              <a:solidFill>
                <a:srgbClr val="203864"/>
              </a:solidFill>
              <a:latin typeface="Century Gothic" panose="020B0502020202020204" pitchFamily="34" charset="0"/>
              <a:ea typeface="Glacial Indifference"/>
              <a:cs typeface="Glacial Indifference"/>
              <a:sym typeface="Glacial Indifference"/>
            </a:endParaRPr>
          </a:p>
          <a:p>
            <a:pPr>
              <a:lnSpc>
                <a:spcPts val="1698"/>
              </a:lnSpc>
            </a:pPr>
            <a:r>
              <a:rPr lang="en-US" sz="1200" dirty="0">
                <a:solidFill>
                  <a:srgbClr val="203864"/>
                </a:solidFill>
                <a:latin typeface="Century Gothic" panose="020B0502020202020204" pitchFamily="34" charset="0"/>
                <a:ea typeface="Glacial Indifference"/>
                <a:cs typeface="Glacial Indifference"/>
                <a:sym typeface="Glacial Indifference"/>
              </a:rPr>
              <a:t>To maintain our </a:t>
            </a:r>
            <a:r>
              <a:rPr lang="en-US" sz="1200" dirty="0" err="1">
                <a:solidFill>
                  <a:srgbClr val="203864"/>
                </a:solidFill>
                <a:latin typeface="Century Gothic" panose="020B0502020202020204" pitchFamily="34" charset="0"/>
                <a:ea typeface="Glacial Indifference"/>
                <a:cs typeface="Glacial Indifference"/>
                <a:sym typeface="Glacial Indifference"/>
              </a:rPr>
              <a:t>OPaL</a:t>
            </a:r>
            <a:r>
              <a:rPr lang="en-US" sz="1200" dirty="0">
                <a:solidFill>
                  <a:srgbClr val="203864"/>
                </a:solidFill>
                <a:latin typeface="Century Gothic" panose="020B0502020202020204" pitchFamily="34" charset="0"/>
                <a:ea typeface="Glacial Indifference"/>
                <a:cs typeface="Glacial Indifference"/>
                <a:sym typeface="Glacial Indifference"/>
              </a:rPr>
              <a:t> platinum status and strengthen the role of play across the school</a:t>
            </a:r>
          </a:p>
          <a:p>
            <a:pPr>
              <a:lnSpc>
                <a:spcPts val="1698"/>
              </a:lnSpc>
            </a:pPr>
            <a:endParaRPr lang="en-US" sz="1200" dirty="0">
              <a:solidFill>
                <a:srgbClr val="203864"/>
              </a:solidFill>
              <a:latin typeface="Century Gothic" panose="020B0502020202020204" pitchFamily="34" charset="0"/>
              <a:ea typeface="Glacial Indifference"/>
              <a:cs typeface="Glacial Indifference"/>
              <a:sym typeface="Glacial Indifference"/>
            </a:endParaRPr>
          </a:p>
          <a:p>
            <a:pPr>
              <a:lnSpc>
                <a:spcPts val="2897"/>
              </a:lnSpc>
            </a:pPr>
            <a:r>
              <a:rPr lang="en-US" sz="1200" dirty="0">
                <a:solidFill>
                  <a:srgbClr val="203864"/>
                </a:solidFill>
                <a:latin typeface="Century Gothic" panose="020B0502020202020204" pitchFamily="34" charset="0"/>
                <a:ea typeface="Glacial Indifference"/>
                <a:cs typeface="Glacial Indifference"/>
                <a:sym typeface="Glacial Indifference"/>
              </a:rPr>
              <a:t>To monitor attendance to ensure it is in the top 30% </a:t>
            </a:r>
          </a:p>
          <a:p>
            <a:pPr>
              <a:lnSpc>
                <a:spcPts val="1100"/>
              </a:lnSpc>
            </a:pPr>
            <a:r>
              <a:rPr lang="en-US" sz="1200" dirty="0">
                <a:solidFill>
                  <a:srgbClr val="203864"/>
                </a:solidFill>
                <a:latin typeface="Century Gothic" panose="020B0502020202020204" pitchFamily="34" charset="0"/>
                <a:ea typeface="Glacial Indifference"/>
                <a:cs typeface="Glacial Indifference"/>
                <a:sym typeface="Glacial Indifference"/>
              </a:rPr>
              <a:t>nationally with no groups below target</a:t>
            </a:r>
          </a:p>
          <a:p>
            <a:pPr>
              <a:lnSpc>
                <a:spcPts val="864"/>
              </a:lnSpc>
            </a:pPr>
            <a:endParaRPr lang="en-US" sz="1200" dirty="0">
              <a:solidFill>
                <a:srgbClr val="203864"/>
              </a:solidFill>
              <a:latin typeface="Century Gothic" panose="020B0502020202020204" pitchFamily="34" charset="0"/>
              <a:ea typeface="Glacial Indifference"/>
              <a:cs typeface="Glacial Indifference"/>
              <a:sym typeface="Glacial Indifference"/>
            </a:endParaRPr>
          </a:p>
          <a:p>
            <a:pPr>
              <a:lnSpc>
                <a:spcPts val="1624"/>
              </a:lnSpc>
            </a:pPr>
            <a:endParaRPr lang="en-US" sz="1200" dirty="0">
              <a:solidFill>
                <a:srgbClr val="203864"/>
              </a:solidFill>
              <a:latin typeface="Century Gothic" panose="020B0502020202020204" pitchFamily="34" charset="0"/>
              <a:ea typeface="Glacial Indifference"/>
              <a:cs typeface="Glacial Indifference"/>
              <a:sym typeface="Glacial Indifference"/>
            </a:endParaRPr>
          </a:p>
          <a:p>
            <a:pPr>
              <a:lnSpc>
                <a:spcPts val="811"/>
              </a:lnSpc>
            </a:pPr>
            <a:endParaRPr lang="en-US" sz="1200" dirty="0">
              <a:solidFill>
                <a:srgbClr val="203864"/>
              </a:solidFill>
              <a:latin typeface="Century Gothic" panose="020B0502020202020204" pitchFamily="34" charset="0"/>
              <a:ea typeface="Glacial Indifference"/>
              <a:cs typeface="Glacial Indifference"/>
              <a:sym typeface="Glacial Indifference"/>
            </a:endParaRPr>
          </a:p>
          <a:p>
            <a:pPr>
              <a:lnSpc>
                <a:spcPts val="2599"/>
              </a:lnSpc>
            </a:pPr>
            <a:r>
              <a:rPr lang="en-US" sz="1200" b="1" dirty="0">
                <a:solidFill>
                  <a:srgbClr val="203864"/>
                </a:solidFill>
                <a:latin typeface="Century Gothic" panose="020B0502020202020204" pitchFamily="34" charset="0"/>
                <a:ea typeface="Glacial Indifference Bold"/>
                <a:cs typeface="Glacial Indifference Bold"/>
                <a:sym typeface="Glacial Indifference Bold"/>
              </a:rPr>
              <a:t>Leadership and Management </a:t>
            </a:r>
          </a:p>
          <a:p>
            <a:pPr>
              <a:lnSpc>
                <a:spcPts val="2599"/>
              </a:lnSpc>
            </a:pPr>
            <a:r>
              <a:rPr lang="en-US" sz="1200" dirty="0">
                <a:solidFill>
                  <a:srgbClr val="203864"/>
                </a:solidFill>
                <a:latin typeface="Century Gothic" panose="020B0502020202020204" pitchFamily="34" charset="0"/>
                <a:ea typeface="Glacial Indifference"/>
                <a:cs typeface="Glacial Indifference"/>
                <a:sym typeface="Glacial Indifference"/>
              </a:rPr>
              <a:t>To further develop our curriculum offer to focus on </a:t>
            </a:r>
          </a:p>
          <a:p>
            <a:pPr>
              <a:lnSpc>
                <a:spcPts val="1292"/>
              </a:lnSpc>
            </a:pPr>
            <a:r>
              <a:rPr lang="en-US" sz="1200" dirty="0">
                <a:solidFill>
                  <a:srgbClr val="203864"/>
                </a:solidFill>
                <a:latin typeface="Century Gothic" panose="020B0502020202020204" pitchFamily="34" charset="0"/>
                <a:ea typeface="Glacial Indifference"/>
                <a:cs typeface="Glacial Indifference"/>
                <a:sym typeface="Glacial Indifference"/>
              </a:rPr>
              <a:t> the creative arts</a:t>
            </a:r>
          </a:p>
          <a:p>
            <a:pPr>
              <a:lnSpc>
                <a:spcPts val="1292"/>
              </a:lnSpc>
            </a:pPr>
            <a:endParaRPr lang="en-US" sz="1200" dirty="0">
              <a:solidFill>
                <a:srgbClr val="203864"/>
              </a:solidFill>
              <a:latin typeface="Century Gothic" panose="020B0502020202020204" pitchFamily="34" charset="0"/>
              <a:ea typeface="Glacial Indifference"/>
              <a:cs typeface="Glacial Indifference"/>
              <a:sym typeface="Glacial Indifference"/>
            </a:endParaRPr>
          </a:p>
          <a:p>
            <a:pPr>
              <a:lnSpc>
                <a:spcPts val="1292"/>
              </a:lnSpc>
            </a:pPr>
            <a:r>
              <a:rPr lang="en-US" sz="1200" dirty="0">
                <a:solidFill>
                  <a:srgbClr val="203864"/>
                </a:solidFill>
                <a:latin typeface="Century Gothic" panose="020B0502020202020204" pitchFamily="34" charset="0"/>
                <a:ea typeface="Glacial Indifference"/>
                <a:cs typeface="Glacial Indifference"/>
                <a:sym typeface="Glacial Indifference"/>
              </a:rPr>
              <a:t>To embed further creative enrichment experiences for pupils</a:t>
            </a:r>
          </a:p>
          <a:p>
            <a:pPr>
              <a:lnSpc>
                <a:spcPts val="3499"/>
              </a:lnSpc>
            </a:pPr>
            <a:r>
              <a:rPr lang="en-US" sz="1200" dirty="0">
                <a:solidFill>
                  <a:srgbClr val="203864"/>
                </a:solidFill>
                <a:latin typeface="Century Gothic" panose="020B0502020202020204" pitchFamily="34" charset="0"/>
                <a:ea typeface="Glacial Indifference"/>
                <a:cs typeface="Glacial Indifference"/>
                <a:sym typeface="Glacial Indifference"/>
              </a:rPr>
              <a:t>To increase parental and community engagement so </a:t>
            </a:r>
          </a:p>
          <a:p>
            <a:pPr>
              <a:lnSpc>
                <a:spcPts val="699"/>
              </a:lnSpc>
            </a:pPr>
            <a:r>
              <a:rPr lang="en-US" sz="1200" dirty="0">
                <a:solidFill>
                  <a:srgbClr val="203864"/>
                </a:solidFill>
                <a:latin typeface="Century Gothic" panose="020B0502020202020204" pitchFamily="34" charset="0"/>
                <a:ea typeface="Glacial Indifference"/>
                <a:cs typeface="Glacial Indifference"/>
                <a:sym typeface="Glacial Indifference"/>
              </a:rPr>
              <a:t>that it impacts positively on pupils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321897"/>
            <a:ext cx="6984997" cy="1065428"/>
          </a:xfrm>
          <a:custGeom>
            <a:avLst/>
            <a:gdLst/>
            <a:ahLst/>
            <a:cxnLst/>
            <a:rect l="l" t="t" r="r" b="b"/>
            <a:pathLst>
              <a:path w="6984997" h="1065428">
                <a:moveTo>
                  <a:pt x="0" y="0"/>
                </a:moveTo>
                <a:lnTo>
                  <a:pt x="6984997" y="0"/>
                </a:lnTo>
                <a:lnTo>
                  <a:pt x="6984997" y="1065429"/>
                </a:lnTo>
                <a:lnTo>
                  <a:pt x="0" y="10654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a:grpSpLocks noChangeAspect="1"/>
          </p:cNvGrpSpPr>
          <p:nvPr/>
        </p:nvGrpSpPr>
        <p:grpSpPr>
          <a:xfrm>
            <a:off x="-63503" y="-63503"/>
            <a:ext cx="6984997" cy="370827"/>
            <a:chOff x="0" y="0"/>
            <a:chExt cx="6985000" cy="370827"/>
          </a:xfrm>
        </p:grpSpPr>
        <p:sp>
          <p:nvSpPr>
            <p:cNvPr id="4" name="Freeform 4"/>
            <p:cNvSpPr/>
            <p:nvPr/>
          </p:nvSpPr>
          <p:spPr>
            <a:xfrm>
              <a:off x="63500"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55017"/>
            </a:solidFill>
          </p:spPr>
        </p:sp>
        <p:sp>
          <p:nvSpPr>
            <p:cNvPr id="5" name="Freeform 5"/>
            <p:cNvSpPr/>
            <p:nvPr/>
          </p:nvSpPr>
          <p:spPr>
            <a:xfrm>
              <a:off x="2350643"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EDC02"/>
            </a:solidFill>
          </p:spPr>
        </p:sp>
        <p:sp>
          <p:nvSpPr>
            <p:cNvPr id="6" name="Freeform 6"/>
            <p:cNvSpPr/>
            <p:nvPr/>
          </p:nvSpPr>
          <p:spPr>
            <a:xfrm>
              <a:off x="4637786" y="63500"/>
              <a:ext cx="2283714" cy="243840"/>
            </a:xfrm>
            <a:custGeom>
              <a:avLst/>
              <a:gdLst/>
              <a:ahLst/>
              <a:cxnLst/>
              <a:rect l="l" t="t" r="r" b="b"/>
              <a:pathLst>
                <a:path w="2283714" h="243840">
                  <a:moveTo>
                    <a:pt x="0" y="0"/>
                  </a:moveTo>
                  <a:lnTo>
                    <a:pt x="0" y="243840"/>
                  </a:lnTo>
                  <a:lnTo>
                    <a:pt x="2283714" y="243840"/>
                  </a:lnTo>
                  <a:lnTo>
                    <a:pt x="2283714" y="0"/>
                  </a:lnTo>
                  <a:close/>
                </a:path>
              </a:pathLst>
            </a:custGeom>
            <a:solidFill>
              <a:srgbClr val="FA9815"/>
            </a:solidFill>
          </p:spPr>
        </p:sp>
      </p:grpSp>
      <p:sp>
        <p:nvSpPr>
          <p:cNvPr id="7" name="Freeform 7"/>
          <p:cNvSpPr/>
          <p:nvPr/>
        </p:nvSpPr>
        <p:spPr>
          <a:xfrm>
            <a:off x="-63503" y="1506522"/>
            <a:ext cx="6984997" cy="8462962"/>
          </a:xfrm>
          <a:custGeom>
            <a:avLst/>
            <a:gdLst/>
            <a:ahLst/>
            <a:cxnLst/>
            <a:rect l="l" t="t" r="r" b="b"/>
            <a:pathLst>
              <a:path w="6984997" h="8462962">
                <a:moveTo>
                  <a:pt x="0" y="0"/>
                </a:moveTo>
                <a:lnTo>
                  <a:pt x="6984997" y="0"/>
                </a:lnTo>
                <a:lnTo>
                  <a:pt x="6984997" y="8462962"/>
                </a:lnTo>
                <a:lnTo>
                  <a:pt x="0" y="84629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84867" y="1621898"/>
            <a:ext cx="3739435" cy="974626"/>
          </a:xfrm>
          <a:prstGeom prst="rect">
            <a:avLst/>
          </a:prstGeom>
        </p:spPr>
        <p:txBody>
          <a:bodyPr wrap="square" lIns="0" tIns="0" rIns="0" bIns="0" rtlCol="0" anchor="t">
            <a:spAutoFit/>
          </a:bodyPr>
          <a:lstStyle/>
          <a:p>
            <a:pPr algn="l">
              <a:lnSpc>
                <a:spcPts val="1680"/>
              </a:lnSpc>
            </a:pPr>
            <a:r>
              <a:rPr lang="en-US" sz="1400" b="1" dirty="0">
                <a:solidFill>
                  <a:srgbClr val="000000"/>
                </a:solidFill>
                <a:latin typeface="Century Gothic" panose="020B0502020202020204" pitchFamily="34" charset="0"/>
                <a:ea typeface="Glacial Indifference"/>
                <a:cs typeface="Glacial Indifference"/>
                <a:sym typeface="Glacial Indifference"/>
              </a:rPr>
              <a:t>Job Title</a:t>
            </a:r>
            <a:r>
              <a:rPr lang="en-US" sz="1400" dirty="0">
                <a:solidFill>
                  <a:srgbClr val="000000"/>
                </a:solidFill>
                <a:latin typeface="Century Gothic" panose="020B0502020202020204" pitchFamily="34" charset="0"/>
                <a:ea typeface="Glacial Indifference"/>
                <a:cs typeface="Glacial Indifference"/>
                <a:sym typeface="Glacial Indifference"/>
              </a:rPr>
              <a:t>: Pastoral Manager </a:t>
            </a:r>
          </a:p>
          <a:p>
            <a:pPr>
              <a:lnSpc>
                <a:spcPts val="1680"/>
              </a:lnSpc>
            </a:pPr>
            <a:r>
              <a:rPr lang="en-US" sz="1400" b="1" dirty="0">
                <a:solidFill>
                  <a:srgbClr val="000000"/>
                </a:solidFill>
                <a:latin typeface="Century Gothic" panose="020B0502020202020204" pitchFamily="34" charset="0"/>
                <a:ea typeface="Glacial Indifference"/>
                <a:cs typeface="Glacial Indifference"/>
                <a:sym typeface="Glacial Indifference"/>
              </a:rPr>
              <a:t>Salary</a:t>
            </a:r>
            <a:r>
              <a:rPr lang="en-US" sz="1400" dirty="0">
                <a:solidFill>
                  <a:srgbClr val="000000"/>
                </a:solidFill>
                <a:latin typeface="Century Gothic" panose="020B0502020202020204" pitchFamily="34" charset="0"/>
                <a:ea typeface="Glacial Indifference"/>
                <a:cs typeface="Glacial Indifference"/>
                <a:sym typeface="Glacial Indifference"/>
              </a:rPr>
              <a:t>: SO1 (pro rata term time only)</a:t>
            </a:r>
          </a:p>
          <a:p>
            <a:pPr algn="l">
              <a:lnSpc>
                <a:spcPts val="1680"/>
              </a:lnSpc>
            </a:pPr>
            <a:r>
              <a:rPr lang="en-US" sz="1400" b="1" dirty="0">
                <a:solidFill>
                  <a:srgbClr val="000000"/>
                </a:solidFill>
                <a:latin typeface="Century Gothic" panose="020B0502020202020204" pitchFamily="34" charset="0"/>
                <a:ea typeface="Glacial Indifference"/>
                <a:cs typeface="Glacial Indifference"/>
                <a:sym typeface="Glacial Indifference"/>
              </a:rPr>
              <a:t>Start Date</a:t>
            </a:r>
            <a:r>
              <a:rPr lang="en-US" sz="1400" dirty="0">
                <a:solidFill>
                  <a:srgbClr val="000000"/>
                </a:solidFill>
                <a:latin typeface="Century Gothic" panose="020B0502020202020204" pitchFamily="34" charset="0"/>
                <a:ea typeface="Glacial Indifference"/>
                <a:cs typeface="Glacial Indifference"/>
                <a:sym typeface="Glacial Indifference"/>
              </a:rPr>
              <a:t>: As soon as possible</a:t>
            </a:r>
          </a:p>
          <a:p>
            <a:pPr algn="l">
              <a:lnSpc>
                <a:spcPts val="1080"/>
              </a:lnSpc>
            </a:pPr>
            <a:endParaRPr lang="en-US" sz="1400" dirty="0">
              <a:solidFill>
                <a:srgbClr val="000000"/>
              </a:solidFill>
              <a:latin typeface="Century Gothic" panose="020B0502020202020204" pitchFamily="34" charset="0"/>
              <a:ea typeface="Glacial Indifference"/>
              <a:cs typeface="Glacial Indifference"/>
              <a:sym typeface="Glacial Indifference"/>
            </a:endParaRPr>
          </a:p>
          <a:p>
            <a:pPr algn="l">
              <a:lnSpc>
                <a:spcPts val="1439"/>
              </a:lnSpc>
            </a:pPr>
            <a:r>
              <a:rPr lang="en-US" sz="1200" b="1" dirty="0">
                <a:solidFill>
                  <a:srgbClr val="203864"/>
                </a:solidFill>
                <a:latin typeface="Century Gothic" panose="020B0502020202020204" pitchFamily="34" charset="0"/>
                <a:ea typeface="Glacial Indifference"/>
                <a:cs typeface="Glacial Indifference"/>
                <a:sym typeface="Glacial Indifference"/>
              </a:rPr>
              <a:t>JOB PURPOSE:</a:t>
            </a:r>
          </a:p>
        </p:txBody>
      </p:sp>
      <p:sp>
        <p:nvSpPr>
          <p:cNvPr id="9" name="TextBox 9"/>
          <p:cNvSpPr txBox="1"/>
          <p:nvPr/>
        </p:nvSpPr>
        <p:spPr>
          <a:xfrm>
            <a:off x="3824303" y="1607350"/>
            <a:ext cx="2759259" cy="240628"/>
          </a:xfrm>
          <a:prstGeom prst="rect">
            <a:avLst/>
          </a:prstGeom>
        </p:spPr>
        <p:txBody>
          <a:bodyPr lIns="0" tIns="0" rIns="0" bIns="0" rtlCol="0" anchor="t">
            <a:spAutoFit/>
          </a:bodyPr>
          <a:lstStyle/>
          <a:p>
            <a:pPr algn="l">
              <a:lnSpc>
                <a:spcPts val="1959"/>
              </a:lnSpc>
            </a:pPr>
            <a:r>
              <a:rPr lang="en-US" sz="1399" b="1" dirty="0">
                <a:solidFill>
                  <a:srgbClr val="000000"/>
                </a:solidFill>
                <a:latin typeface="Century Gothic" panose="020B0502020202020204" pitchFamily="34" charset="0"/>
                <a:ea typeface="Glacial Indifference"/>
                <a:cs typeface="Glacial Indifference"/>
                <a:sym typeface="Glacial Indifference"/>
              </a:rPr>
              <a:t>Reference</a:t>
            </a:r>
            <a:r>
              <a:rPr lang="en-US" sz="1399" dirty="0">
                <a:solidFill>
                  <a:srgbClr val="000000"/>
                </a:solidFill>
                <a:latin typeface="Century Gothic" panose="020B0502020202020204" pitchFamily="34" charset="0"/>
                <a:ea typeface="Glacial Indifference"/>
                <a:cs typeface="Glacial Indifference"/>
                <a:sym typeface="Glacial Indifference"/>
              </a:rPr>
              <a:t>: </a:t>
            </a:r>
            <a:r>
              <a:rPr lang="en-US" sz="1399" dirty="0" err="1">
                <a:solidFill>
                  <a:srgbClr val="000000"/>
                </a:solidFill>
                <a:latin typeface="Century Gothic" panose="020B0502020202020204" pitchFamily="34" charset="0"/>
                <a:ea typeface="Glacial Indifference"/>
                <a:cs typeface="Glacial Indifference"/>
                <a:sym typeface="Glacial Indifference"/>
              </a:rPr>
              <a:t>Mside</a:t>
            </a:r>
            <a:r>
              <a:rPr lang="en-US" sz="1399" dirty="0">
                <a:solidFill>
                  <a:srgbClr val="000000"/>
                </a:solidFill>
                <a:latin typeface="Century Gothic" panose="020B0502020202020204" pitchFamily="34" charset="0"/>
                <a:ea typeface="Glacial Indifference"/>
                <a:cs typeface="Glacial Indifference"/>
                <a:sym typeface="Glacial Indifference"/>
              </a:rPr>
              <a:t>/PM 2.25</a:t>
            </a:r>
          </a:p>
        </p:txBody>
      </p:sp>
      <p:sp>
        <p:nvSpPr>
          <p:cNvPr id="10" name="TextBox 10"/>
          <p:cNvSpPr txBox="1"/>
          <p:nvPr/>
        </p:nvSpPr>
        <p:spPr>
          <a:xfrm>
            <a:off x="2236384" y="412194"/>
            <a:ext cx="2396804" cy="428193"/>
          </a:xfrm>
          <a:prstGeom prst="rect">
            <a:avLst/>
          </a:prstGeom>
        </p:spPr>
        <p:txBody>
          <a:bodyPr lIns="0" tIns="0" rIns="0" bIns="0" rtlCol="0" anchor="t">
            <a:spAutoFit/>
          </a:bodyPr>
          <a:lstStyle/>
          <a:p>
            <a:pPr algn="l">
              <a:lnSpc>
                <a:spcPts val="3438"/>
              </a:lnSpc>
            </a:pPr>
            <a:r>
              <a:rPr lang="en-US" sz="2799">
                <a:solidFill>
                  <a:srgbClr val="203864"/>
                </a:solidFill>
                <a:latin typeface="Glacial Indifference"/>
                <a:ea typeface="Glacial Indifference"/>
                <a:cs typeface="Glacial Indifference"/>
                <a:sym typeface="Glacial Indifference"/>
              </a:rPr>
              <a:t>Job Description</a:t>
            </a:r>
          </a:p>
        </p:txBody>
      </p:sp>
      <p:sp>
        <p:nvSpPr>
          <p:cNvPr id="11" name="TextBox 11"/>
          <p:cNvSpPr txBox="1"/>
          <p:nvPr/>
        </p:nvSpPr>
        <p:spPr>
          <a:xfrm>
            <a:off x="2090433" y="848820"/>
            <a:ext cx="2775471" cy="428193"/>
          </a:xfrm>
          <a:prstGeom prst="rect">
            <a:avLst/>
          </a:prstGeom>
        </p:spPr>
        <p:txBody>
          <a:bodyPr lIns="0" tIns="0" rIns="0" bIns="0" rtlCol="0" anchor="t">
            <a:spAutoFit/>
          </a:bodyPr>
          <a:lstStyle/>
          <a:p>
            <a:pPr algn="l">
              <a:lnSpc>
                <a:spcPts val="3438"/>
              </a:lnSpc>
            </a:pPr>
            <a:r>
              <a:rPr lang="en-US" sz="2799">
                <a:solidFill>
                  <a:srgbClr val="FA9815"/>
                </a:solidFill>
                <a:latin typeface="Glacial Indifference"/>
                <a:ea typeface="Glacial Indifference"/>
                <a:cs typeface="Glacial Indifference"/>
                <a:sym typeface="Glacial Indifference"/>
              </a:rPr>
              <a:t>Pastoral Manager </a:t>
            </a:r>
          </a:p>
        </p:txBody>
      </p:sp>
      <p:sp>
        <p:nvSpPr>
          <p:cNvPr id="12" name="TextBox 12"/>
          <p:cNvSpPr txBox="1"/>
          <p:nvPr/>
        </p:nvSpPr>
        <p:spPr>
          <a:xfrm>
            <a:off x="84868" y="2638454"/>
            <a:ext cx="3148632" cy="5332229"/>
          </a:xfrm>
          <a:prstGeom prst="rect">
            <a:avLst/>
          </a:prstGeom>
        </p:spPr>
        <p:txBody>
          <a:bodyPr wrap="square" lIns="0" tIns="0" rIns="0" bIns="0" rtlCol="0" anchor="t">
            <a:spAutoFit/>
          </a:bodyPr>
          <a:lstStyle/>
          <a:p>
            <a:pPr marL="259080" lvl="1" indent="-129540" algn="l">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help pupils to overcome barriers to learning both inside and outside of the school, in order to enable them to reach their full potential. </a:t>
            </a:r>
          </a:p>
          <a:p>
            <a:pPr marL="259080" lvl="1" indent="-129540">
              <a:buFont typeface="Arial"/>
              <a:buChar char="•"/>
            </a:pPr>
            <a:r>
              <a:rPr lang="en-GB" sz="1050" dirty="0">
                <a:solidFill>
                  <a:srgbClr val="203864"/>
                </a:solidFill>
                <a:latin typeface="Century Gothic" panose="020B0502020202020204" pitchFamily="34" charset="0"/>
                <a:ea typeface="Glacial Indifference"/>
                <a:cs typeface="Glacial Indifference"/>
                <a:sym typeface="Glacial Indifference"/>
              </a:rPr>
              <a:t>To build positive relationships with families, acting as a key liaison to support engagement in their child’s education, signposting support services, and working collaboratively to enhance pupil well-being and achievement.</a:t>
            </a:r>
          </a:p>
          <a:p>
            <a:pPr marL="259080" lvl="1" indent="-129540">
              <a:buFont typeface="Arial"/>
              <a:buChar char="•"/>
            </a:pPr>
            <a:r>
              <a:rPr lang="en-GB" sz="1050" dirty="0">
                <a:solidFill>
                  <a:srgbClr val="203864"/>
                </a:solidFill>
                <a:latin typeface="Century Gothic" panose="020B0502020202020204" pitchFamily="34" charset="0"/>
                <a:ea typeface="Glacial Indifference"/>
                <a:cs typeface="Glacial Indifference"/>
                <a:sym typeface="Glacial Indifference"/>
              </a:rPr>
              <a:t>To act as Deputy Designated Safeguarding Lead (DDSL), supporting the Designated Safeguarding Lead (DSL) in ensuring the highest standards of safeguarding practice, responding to concerns, and working with external agencies to protect children at risk.</a:t>
            </a:r>
            <a:endParaRPr lang="en-US" sz="1050" dirty="0">
              <a:solidFill>
                <a:srgbClr val="203864"/>
              </a:solidFill>
              <a:latin typeface="Century Gothic" panose="020B0502020202020204" pitchFamily="34" charset="0"/>
              <a:ea typeface="Glacial Indifference"/>
              <a:cs typeface="Glacial Indifference"/>
              <a:sym typeface="Glacial Indifference"/>
            </a:endParaRPr>
          </a:p>
          <a:p>
            <a:pPr marL="259080" lvl="1" indent="-129540">
              <a:buFont typeface="Arial"/>
              <a:buChar char="•"/>
            </a:pPr>
            <a:r>
              <a:rPr lang="en-GB" sz="1050" dirty="0">
                <a:solidFill>
                  <a:srgbClr val="203864"/>
                </a:solidFill>
                <a:latin typeface="Century Gothic" panose="020B0502020202020204" pitchFamily="34" charset="0"/>
                <a:ea typeface="Glacial Indifference"/>
                <a:cs typeface="Glacial Indifference"/>
                <a:sym typeface="Glacial Indifference"/>
              </a:rPr>
              <a:t>To act as the school’s Attendance Officer, monitoring attendance and punctuality, identifying patterns of concern, and working with pupils, families, and external agencies to improve attendance and reduce persistent absence.</a:t>
            </a:r>
          </a:p>
          <a:p>
            <a:pPr marL="259080" lvl="1" indent="-129540">
              <a:buFont typeface="Arial"/>
              <a:buChar char="•"/>
            </a:pPr>
            <a:r>
              <a:rPr lang="en-GB" sz="1050" dirty="0">
                <a:solidFill>
                  <a:srgbClr val="002060"/>
                </a:solidFill>
                <a:latin typeface="Century Gothic" panose="020B0502020202020204" pitchFamily="34" charset="0"/>
                <a:ea typeface="Glacial Indifference"/>
                <a:cs typeface="Glacial Indifference"/>
                <a:sym typeface="Glacial Indifference"/>
              </a:rPr>
              <a:t>To provide strategic leadership for the pastoral team, fostering a culture of care, respect, and high expectations, and ensuring that pastoral support aligns with the school’s vision and values.</a:t>
            </a:r>
            <a:endParaRPr lang="en-GB" sz="1050" dirty="0">
              <a:solidFill>
                <a:srgbClr val="203864"/>
              </a:solidFill>
              <a:latin typeface="Century Gothic" panose="020B0502020202020204" pitchFamily="34" charset="0"/>
              <a:ea typeface="Glacial Indifference"/>
              <a:cs typeface="Glacial Indifference"/>
              <a:sym typeface="Glacial Indifference"/>
            </a:endParaRPr>
          </a:p>
          <a:p>
            <a:pPr marL="259080" lvl="1" indent="-129540">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act as the Senior Lunchtime Supervisor and provide effective co-ordination and management of school lunchtimes.</a:t>
            </a:r>
          </a:p>
          <a:p>
            <a:pPr marL="259080" lvl="1" indent="-129540" algn="l">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provide effective co-ordination and management of the school’s extended day.</a:t>
            </a:r>
          </a:p>
        </p:txBody>
      </p:sp>
      <p:sp>
        <p:nvSpPr>
          <p:cNvPr id="13" name="TextBox 13"/>
          <p:cNvSpPr txBox="1"/>
          <p:nvPr/>
        </p:nvSpPr>
        <p:spPr>
          <a:xfrm>
            <a:off x="3628621" y="2262126"/>
            <a:ext cx="2592876" cy="319831"/>
          </a:xfrm>
          <a:prstGeom prst="rect">
            <a:avLst/>
          </a:prstGeom>
        </p:spPr>
        <p:txBody>
          <a:bodyPr lIns="0" tIns="0" rIns="0" bIns="0" rtlCol="0" anchor="t">
            <a:spAutoFit/>
          </a:bodyPr>
          <a:lstStyle/>
          <a:p>
            <a:pPr algn="l">
              <a:lnSpc>
                <a:spcPts val="3000"/>
              </a:lnSpc>
            </a:pPr>
            <a:r>
              <a:rPr lang="en-US" sz="1200" b="1" dirty="0">
                <a:solidFill>
                  <a:srgbClr val="203864"/>
                </a:solidFill>
                <a:latin typeface="Century Gothic" panose="020B0502020202020204" pitchFamily="34" charset="0"/>
                <a:ea typeface="Glacial Indifference"/>
                <a:cs typeface="Glacial Indifference"/>
                <a:sym typeface="Glacial Indifference"/>
              </a:rPr>
              <a:t>MAIN DUTIES AND RESPONSIBILITIES:</a:t>
            </a:r>
          </a:p>
        </p:txBody>
      </p:sp>
      <p:sp>
        <p:nvSpPr>
          <p:cNvPr id="14" name="TextBox 14"/>
          <p:cNvSpPr txBox="1"/>
          <p:nvPr/>
        </p:nvSpPr>
        <p:spPr>
          <a:xfrm>
            <a:off x="3478168" y="2649206"/>
            <a:ext cx="3179160" cy="5332229"/>
          </a:xfrm>
          <a:prstGeom prst="rect">
            <a:avLst/>
          </a:prstGeom>
        </p:spPr>
        <p:txBody>
          <a:bodyPr wrap="square" lIns="0" tIns="0" rIns="0" bIns="0" rtlCol="0" anchor="t">
            <a:spAutoFit/>
          </a:bodyPr>
          <a:lstStyle/>
          <a:p>
            <a:pPr marL="259080" lvl="1" indent="-129540">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monitor attendance and punctuality throughout the school and to plan appropriate interventions with pupils and families.</a:t>
            </a:r>
          </a:p>
          <a:p>
            <a:pPr marL="259080" lvl="1" indent="-129540">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liaise with the education attendance service, children social care and other external agencies. </a:t>
            </a:r>
          </a:p>
          <a:p>
            <a:pPr marL="259080" lvl="1" indent="-129540">
              <a:buFont typeface="Arial"/>
              <a:buChar char="•"/>
            </a:pPr>
            <a:r>
              <a:rPr lang="en-GB" sz="1050" dirty="0">
                <a:solidFill>
                  <a:srgbClr val="203864"/>
                </a:solidFill>
                <a:latin typeface="Century Gothic" panose="020B0502020202020204" pitchFamily="34" charset="0"/>
                <a:ea typeface="Glacial Indifference"/>
                <a:cs typeface="Glacial Indifference"/>
                <a:sym typeface="Glacial Indifference"/>
              </a:rPr>
              <a:t>Support the Designated Safeguarding Lead (DSL) in ensuring that safeguarding policies and procedures are effectively implemented across the school. Act as a key point of contact for safeguarding concerns, providing advice and guidance to staff and responding to disclosures in line with statutory requirements and school policies.</a:t>
            </a:r>
          </a:p>
          <a:p>
            <a:pPr marL="259080" lvl="1" indent="-129540">
              <a:buFont typeface="Arial"/>
              <a:buChar char="•"/>
            </a:pPr>
            <a:r>
              <a:rPr lang="en-GB" sz="1050" dirty="0">
                <a:solidFill>
                  <a:srgbClr val="203864"/>
                </a:solidFill>
                <a:latin typeface="Century Gothic" panose="020B0502020202020204" pitchFamily="34" charset="0"/>
                <a:ea typeface="Glacial Indifference"/>
                <a:cs typeface="Glacial Indifference"/>
                <a:sym typeface="Glacial Indifference"/>
              </a:rPr>
              <a:t>Assist in the identification, assessment, and referral of children at risk of harm to appropriate external agencies, including social care, CAMHS, and early help services. Follow up on referrals to ensure timely intervention and appropriate support.</a:t>
            </a:r>
          </a:p>
          <a:p>
            <a:pPr marL="259080" lvl="1" indent="-129540">
              <a:buFont typeface="Arial"/>
              <a:buChar char="•"/>
            </a:pPr>
            <a:r>
              <a:rPr lang="en-GB" sz="1050" dirty="0">
                <a:solidFill>
                  <a:srgbClr val="203864"/>
                </a:solidFill>
                <a:latin typeface="Century Gothic" panose="020B0502020202020204" pitchFamily="34" charset="0"/>
                <a:ea typeface="Glacial Indifference"/>
                <a:cs typeface="Glacial Indifference"/>
                <a:sym typeface="Glacial Indifference"/>
              </a:rPr>
              <a:t>Maintain accurate, confidential, and up-to-date records of safeguarding concerns and actions taken using the school’s safeguarding recording system. Ensure that records are appropriately monitored and reviewed, contributing to case reviews and strategy meetings as required.</a:t>
            </a:r>
            <a:endParaRPr lang="en-US" sz="1050" dirty="0">
              <a:solidFill>
                <a:srgbClr val="203864"/>
              </a:solidFill>
              <a:latin typeface="Century Gothic" panose="020B0502020202020204" pitchFamily="34" charset="0"/>
              <a:ea typeface="Glacial Indifference"/>
              <a:cs typeface="Glacial Indifference"/>
              <a:sym typeface="Glacial Indifference"/>
            </a:endParaRPr>
          </a:p>
          <a:p>
            <a:pPr marL="259080" lvl="1" indent="-129540" algn="l">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participate in the assessment of pupils being admitted or returning to school, and to identify those who need extra help to overcome barriers to learning both inside and outside of the school.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321897"/>
            <a:ext cx="6984997" cy="1065428"/>
          </a:xfrm>
          <a:custGeom>
            <a:avLst/>
            <a:gdLst/>
            <a:ahLst/>
            <a:cxnLst/>
            <a:rect l="l" t="t" r="r" b="b"/>
            <a:pathLst>
              <a:path w="6984997" h="1065428">
                <a:moveTo>
                  <a:pt x="0" y="0"/>
                </a:moveTo>
                <a:lnTo>
                  <a:pt x="6984997" y="0"/>
                </a:lnTo>
                <a:lnTo>
                  <a:pt x="6984997" y="1065429"/>
                </a:lnTo>
                <a:lnTo>
                  <a:pt x="0" y="10654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a:grpSpLocks noChangeAspect="1"/>
          </p:cNvGrpSpPr>
          <p:nvPr/>
        </p:nvGrpSpPr>
        <p:grpSpPr>
          <a:xfrm>
            <a:off x="-63503" y="-63503"/>
            <a:ext cx="6984997" cy="370827"/>
            <a:chOff x="0" y="0"/>
            <a:chExt cx="6985000" cy="370827"/>
          </a:xfrm>
        </p:grpSpPr>
        <p:sp>
          <p:nvSpPr>
            <p:cNvPr id="4" name="Freeform 4"/>
            <p:cNvSpPr/>
            <p:nvPr/>
          </p:nvSpPr>
          <p:spPr>
            <a:xfrm>
              <a:off x="63500"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55017"/>
            </a:solidFill>
          </p:spPr>
        </p:sp>
        <p:sp>
          <p:nvSpPr>
            <p:cNvPr id="5" name="Freeform 5"/>
            <p:cNvSpPr/>
            <p:nvPr/>
          </p:nvSpPr>
          <p:spPr>
            <a:xfrm>
              <a:off x="2350643"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EDC02"/>
            </a:solidFill>
          </p:spPr>
        </p:sp>
        <p:sp>
          <p:nvSpPr>
            <p:cNvPr id="6" name="Freeform 6"/>
            <p:cNvSpPr/>
            <p:nvPr/>
          </p:nvSpPr>
          <p:spPr>
            <a:xfrm>
              <a:off x="4637786" y="63500"/>
              <a:ext cx="2283714" cy="243840"/>
            </a:xfrm>
            <a:custGeom>
              <a:avLst/>
              <a:gdLst/>
              <a:ahLst/>
              <a:cxnLst/>
              <a:rect l="l" t="t" r="r" b="b"/>
              <a:pathLst>
                <a:path w="2283714" h="243840">
                  <a:moveTo>
                    <a:pt x="0" y="0"/>
                  </a:moveTo>
                  <a:lnTo>
                    <a:pt x="0" y="243840"/>
                  </a:lnTo>
                  <a:lnTo>
                    <a:pt x="2283714" y="243840"/>
                  </a:lnTo>
                  <a:lnTo>
                    <a:pt x="2283714" y="0"/>
                  </a:lnTo>
                  <a:close/>
                </a:path>
              </a:pathLst>
            </a:custGeom>
            <a:solidFill>
              <a:srgbClr val="FA9815"/>
            </a:solidFill>
          </p:spPr>
        </p:sp>
      </p:grpSp>
      <p:sp>
        <p:nvSpPr>
          <p:cNvPr id="7" name="Freeform 7"/>
          <p:cNvSpPr/>
          <p:nvPr/>
        </p:nvSpPr>
        <p:spPr>
          <a:xfrm>
            <a:off x="-63503" y="1506522"/>
            <a:ext cx="6984997" cy="8462962"/>
          </a:xfrm>
          <a:custGeom>
            <a:avLst/>
            <a:gdLst/>
            <a:ahLst/>
            <a:cxnLst/>
            <a:rect l="l" t="t" r="r" b="b"/>
            <a:pathLst>
              <a:path w="6984997" h="8462962">
                <a:moveTo>
                  <a:pt x="0" y="0"/>
                </a:moveTo>
                <a:lnTo>
                  <a:pt x="6984997" y="0"/>
                </a:lnTo>
                <a:lnTo>
                  <a:pt x="6984997" y="8462962"/>
                </a:lnTo>
                <a:lnTo>
                  <a:pt x="0" y="84629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84868" y="1621898"/>
            <a:ext cx="3148632" cy="639214"/>
          </a:xfrm>
          <a:prstGeom prst="rect">
            <a:avLst/>
          </a:prstGeom>
        </p:spPr>
        <p:txBody>
          <a:bodyPr lIns="0" tIns="0" rIns="0" bIns="0" rtlCol="0" anchor="t">
            <a:spAutoFit/>
          </a:bodyPr>
          <a:lstStyle/>
          <a:p>
            <a:pPr algn="l">
              <a:lnSpc>
                <a:spcPts val="1680"/>
              </a:lnSpc>
            </a:pPr>
            <a:r>
              <a:rPr lang="en-US" sz="1400" b="1" dirty="0">
                <a:solidFill>
                  <a:srgbClr val="000000"/>
                </a:solidFill>
                <a:latin typeface="Century Gothic" panose="020B0502020202020204" pitchFamily="34" charset="0"/>
                <a:ea typeface="Glacial Indifference"/>
                <a:cs typeface="Glacial Indifference"/>
                <a:sym typeface="Glacial Indifference"/>
              </a:rPr>
              <a:t>Job Title</a:t>
            </a:r>
            <a:r>
              <a:rPr lang="en-US" sz="1400" dirty="0">
                <a:solidFill>
                  <a:srgbClr val="000000"/>
                </a:solidFill>
                <a:latin typeface="Century Gothic" panose="020B0502020202020204" pitchFamily="34" charset="0"/>
                <a:ea typeface="Glacial Indifference"/>
                <a:cs typeface="Glacial Indifference"/>
                <a:sym typeface="Glacial Indifference"/>
              </a:rPr>
              <a:t>: Pastoral Manager </a:t>
            </a:r>
          </a:p>
          <a:p>
            <a:pPr algn="l">
              <a:lnSpc>
                <a:spcPts val="1680"/>
              </a:lnSpc>
            </a:pPr>
            <a:r>
              <a:rPr lang="en-US" sz="1400" b="1" dirty="0">
                <a:solidFill>
                  <a:srgbClr val="000000"/>
                </a:solidFill>
                <a:latin typeface="Century Gothic" panose="020B0502020202020204" pitchFamily="34" charset="0"/>
                <a:ea typeface="Glacial Indifference"/>
                <a:cs typeface="Glacial Indifference"/>
                <a:sym typeface="Glacial Indifference"/>
              </a:rPr>
              <a:t>Salary</a:t>
            </a:r>
            <a:r>
              <a:rPr lang="en-US" sz="1400" dirty="0">
                <a:solidFill>
                  <a:srgbClr val="000000"/>
                </a:solidFill>
                <a:latin typeface="Century Gothic" panose="020B0502020202020204" pitchFamily="34" charset="0"/>
                <a:ea typeface="Glacial Indifference"/>
                <a:cs typeface="Glacial Indifference"/>
                <a:sym typeface="Glacial Indifference"/>
              </a:rPr>
              <a:t>: SO1 (pro rata term time only)</a:t>
            </a:r>
          </a:p>
          <a:p>
            <a:pPr algn="l">
              <a:lnSpc>
                <a:spcPts val="1680"/>
              </a:lnSpc>
            </a:pPr>
            <a:r>
              <a:rPr lang="en-US" sz="1400" b="1" dirty="0">
                <a:solidFill>
                  <a:srgbClr val="000000"/>
                </a:solidFill>
                <a:latin typeface="Century Gothic" panose="020B0502020202020204" pitchFamily="34" charset="0"/>
                <a:ea typeface="Glacial Indifference"/>
                <a:cs typeface="Glacial Indifference"/>
                <a:sym typeface="Glacial Indifference"/>
              </a:rPr>
              <a:t>Start Date</a:t>
            </a:r>
            <a:r>
              <a:rPr lang="en-US" sz="1400" dirty="0">
                <a:solidFill>
                  <a:srgbClr val="000000"/>
                </a:solidFill>
                <a:latin typeface="Century Gothic" panose="020B0502020202020204" pitchFamily="34" charset="0"/>
                <a:ea typeface="Glacial Indifference"/>
                <a:cs typeface="Glacial Indifference"/>
                <a:sym typeface="Glacial Indifference"/>
              </a:rPr>
              <a:t>: As soon as possible</a:t>
            </a:r>
          </a:p>
        </p:txBody>
      </p:sp>
      <p:sp>
        <p:nvSpPr>
          <p:cNvPr id="9" name="TextBox 9"/>
          <p:cNvSpPr txBox="1"/>
          <p:nvPr/>
        </p:nvSpPr>
        <p:spPr>
          <a:xfrm>
            <a:off x="3824303" y="1607350"/>
            <a:ext cx="2759259" cy="240628"/>
          </a:xfrm>
          <a:prstGeom prst="rect">
            <a:avLst/>
          </a:prstGeom>
        </p:spPr>
        <p:txBody>
          <a:bodyPr lIns="0" tIns="0" rIns="0" bIns="0" rtlCol="0" anchor="t">
            <a:spAutoFit/>
          </a:bodyPr>
          <a:lstStyle/>
          <a:p>
            <a:pPr algn="l">
              <a:lnSpc>
                <a:spcPts val="1959"/>
              </a:lnSpc>
            </a:pPr>
            <a:r>
              <a:rPr lang="en-US" sz="1399" b="1" dirty="0">
                <a:solidFill>
                  <a:srgbClr val="000000"/>
                </a:solidFill>
                <a:latin typeface="Century Gothic" panose="020B0502020202020204" pitchFamily="34" charset="0"/>
                <a:ea typeface="Glacial Indifference"/>
                <a:cs typeface="Glacial Indifference"/>
                <a:sym typeface="Glacial Indifference"/>
              </a:rPr>
              <a:t>Reference</a:t>
            </a:r>
            <a:r>
              <a:rPr lang="en-US" sz="1399" dirty="0">
                <a:solidFill>
                  <a:srgbClr val="000000"/>
                </a:solidFill>
                <a:latin typeface="Century Gothic" panose="020B0502020202020204" pitchFamily="34" charset="0"/>
                <a:ea typeface="Glacial Indifference"/>
                <a:cs typeface="Glacial Indifference"/>
                <a:sym typeface="Glacial Indifference"/>
              </a:rPr>
              <a:t>: </a:t>
            </a:r>
            <a:r>
              <a:rPr lang="en-US" sz="1399" dirty="0" err="1">
                <a:solidFill>
                  <a:srgbClr val="000000"/>
                </a:solidFill>
                <a:latin typeface="Century Gothic" panose="020B0502020202020204" pitchFamily="34" charset="0"/>
                <a:ea typeface="Glacial Indifference"/>
                <a:cs typeface="Glacial Indifference"/>
                <a:sym typeface="Glacial Indifference"/>
              </a:rPr>
              <a:t>Mside</a:t>
            </a:r>
            <a:r>
              <a:rPr lang="en-US" sz="1399" dirty="0">
                <a:solidFill>
                  <a:srgbClr val="000000"/>
                </a:solidFill>
                <a:latin typeface="Century Gothic" panose="020B0502020202020204" pitchFamily="34" charset="0"/>
                <a:ea typeface="Glacial Indifference"/>
                <a:cs typeface="Glacial Indifference"/>
                <a:sym typeface="Glacial Indifference"/>
              </a:rPr>
              <a:t>/PM 2.25</a:t>
            </a:r>
          </a:p>
        </p:txBody>
      </p:sp>
      <p:sp>
        <p:nvSpPr>
          <p:cNvPr id="10" name="TextBox 10"/>
          <p:cNvSpPr txBox="1"/>
          <p:nvPr/>
        </p:nvSpPr>
        <p:spPr>
          <a:xfrm>
            <a:off x="2236384" y="412194"/>
            <a:ext cx="2396804" cy="428193"/>
          </a:xfrm>
          <a:prstGeom prst="rect">
            <a:avLst/>
          </a:prstGeom>
        </p:spPr>
        <p:txBody>
          <a:bodyPr lIns="0" tIns="0" rIns="0" bIns="0" rtlCol="0" anchor="t">
            <a:spAutoFit/>
          </a:bodyPr>
          <a:lstStyle/>
          <a:p>
            <a:pPr algn="l">
              <a:lnSpc>
                <a:spcPts val="3438"/>
              </a:lnSpc>
            </a:pPr>
            <a:r>
              <a:rPr lang="en-US" sz="2799">
                <a:solidFill>
                  <a:srgbClr val="203864"/>
                </a:solidFill>
                <a:latin typeface="Glacial Indifference"/>
                <a:ea typeface="Glacial Indifference"/>
                <a:cs typeface="Glacial Indifference"/>
                <a:sym typeface="Glacial Indifference"/>
              </a:rPr>
              <a:t>Job Description</a:t>
            </a:r>
          </a:p>
        </p:txBody>
      </p:sp>
      <p:sp>
        <p:nvSpPr>
          <p:cNvPr id="11" name="TextBox 11"/>
          <p:cNvSpPr txBox="1"/>
          <p:nvPr/>
        </p:nvSpPr>
        <p:spPr>
          <a:xfrm>
            <a:off x="2090433" y="848820"/>
            <a:ext cx="2775471" cy="428193"/>
          </a:xfrm>
          <a:prstGeom prst="rect">
            <a:avLst/>
          </a:prstGeom>
        </p:spPr>
        <p:txBody>
          <a:bodyPr lIns="0" tIns="0" rIns="0" bIns="0" rtlCol="0" anchor="t">
            <a:spAutoFit/>
          </a:bodyPr>
          <a:lstStyle/>
          <a:p>
            <a:pPr algn="l">
              <a:lnSpc>
                <a:spcPts val="3438"/>
              </a:lnSpc>
            </a:pPr>
            <a:r>
              <a:rPr lang="en-US" sz="2799">
                <a:solidFill>
                  <a:srgbClr val="FA9815"/>
                </a:solidFill>
                <a:latin typeface="Glacial Indifference"/>
                <a:ea typeface="Glacial Indifference"/>
                <a:cs typeface="Glacial Indifference"/>
                <a:sym typeface="Glacial Indifference"/>
              </a:rPr>
              <a:t>Pastoral Manager </a:t>
            </a:r>
          </a:p>
        </p:txBody>
      </p:sp>
      <p:sp>
        <p:nvSpPr>
          <p:cNvPr id="16" name="TextBox 15">
            <a:extLst>
              <a:ext uri="{FF2B5EF4-FFF2-40B4-BE49-F238E27FC236}">
                <a16:creationId xmlns:a16="http://schemas.microsoft.com/office/drawing/2014/main" id="{78E9218C-27AE-4E78-86BD-A8F7AAAC7FB3}"/>
              </a:ext>
            </a:extLst>
          </p:cNvPr>
          <p:cNvSpPr txBox="1"/>
          <p:nvPr/>
        </p:nvSpPr>
        <p:spPr>
          <a:xfrm>
            <a:off x="3301457" y="2737761"/>
            <a:ext cx="3321378" cy="6627776"/>
          </a:xfrm>
          <a:prstGeom prst="rect">
            <a:avLst/>
          </a:prstGeom>
        </p:spPr>
        <p:txBody>
          <a:bodyPr wrap="square" lIns="0" tIns="0" rIns="0" bIns="0" rtlCol="0" anchor="t">
            <a:spAutoFit/>
          </a:bodyPr>
          <a:lstStyle/>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assist the Finance &amp; Administration Manager in coordinating and supporting relevant funding bids To promote the school’s Healthy Schools agenda. </a:t>
            </a:r>
          </a:p>
          <a:p>
            <a:pPr marL="259080" lvl="1" indent="-129540" algn="l">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secure family support for targeted pupils where appropriate.</a:t>
            </a:r>
          </a:p>
          <a:p>
            <a:pPr marL="259080" lvl="1" indent="-129540" algn="l">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target efforts on those at risk of underachieving and who are not the responsibility of the </a:t>
            </a:r>
            <a:r>
              <a:rPr lang="en-US" sz="1050" dirty="0" err="1">
                <a:solidFill>
                  <a:srgbClr val="203864"/>
                </a:solidFill>
                <a:latin typeface="Century Gothic" panose="020B0502020202020204" pitchFamily="34" charset="0"/>
                <a:ea typeface="Glacial Indifference"/>
                <a:cs typeface="Glacial Indifference"/>
                <a:sym typeface="Glacial Indifference"/>
              </a:rPr>
              <a:t>SENCo</a:t>
            </a:r>
            <a:r>
              <a:rPr lang="en-US" sz="1050" dirty="0">
                <a:solidFill>
                  <a:srgbClr val="203864"/>
                </a:solidFill>
                <a:latin typeface="Century Gothic" panose="020B0502020202020204" pitchFamily="34" charset="0"/>
                <a:ea typeface="Glacial Indifference"/>
                <a:cs typeface="Glacial Indifference"/>
                <a:sym typeface="Glacial Indifference"/>
              </a:rPr>
              <a:t> </a:t>
            </a:r>
          </a:p>
          <a:p>
            <a:pPr marL="259080" lvl="1" indent="-129540" algn="l">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have full knowledge and understanding courses, opportunities and individuals that could be drawn upon to provide extra support for pupils.</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assist pupils and families new to the country and the school in understanding the education system, school routines and how best they can support achievement. </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provide information and advice to enable pupils to make choices about their own learning, </a:t>
            </a:r>
            <a:r>
              <a:rPr lang="en-US" sz="1050" dirty="0" err="1">
                <a:solidFill>
                  <a:srgbClr val="203864"/>
                </a:solidFill>
                <a:latin typeface="Century Gothic" panose="020B0502020202020204" pitchFamily="34" charset="0"/>
                <a:ea typeface="Glacial Indifference"/>
                <a:cs typeface="Glacial Indifference"/>
                <a:sym typeface="Glacial Indifference"/>
              </a:rPr>
              <a:t>behaviour</a:t>
            </a:r>
            <a:r>
              <a:rPr lang="en-US" sz="1050" dirty="0">
                <a:solidFill>
                  <a:srgbClr val="203864"/>
                </a:solidFill>
                <a:latin typeface="Century Gothic" panose="020B0502020202020204" pitchFamily="34" charset="0"/>
                <a:ea typeface="Glacial Indifference"/>
                <a:cs typeface="Glacial Indifference"/>
                <a:sym typeface="Glacial Indifference"/>
              </a:rPr>
              <a:t> and/or attendance. </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manage the secondary transfer process and to work with parents/</a:t>
            </a:r>
            <a:r>
              <a:rPr lang="en-US" sz="1050" dirty="0" err="1">
                <a:solidFill>
                  <a:srgbClr val="203864"/>
                </a:solidFill>
                <a:latin typeface="Century Gothic" panose="020B0502020202020204" pitchFamily="34" charset="0"/>
                <a:ea typeface="Glacial Indifference"/>
                <a:cs typeface="Glacial Indifference"/>
                <a:sym typeface="Glacial Indifference"/>
              </a:rPr>
              <a:t>carers</a:t>
            </a:r>
            <a:r>
              <a:rPr lang="en-US" sz="1050" dirty="0">
                <a:solidFill>
                  <a:srgbClr val="203864"/>
                </a:solidFill>
                <a:latin typeface="Century Gothic" panose="020B0502020202020204" pitchFamily="34" charset="0"/>
                <a:ea typeface="Glacial Indifference"/>
                <a:cs typeface="Glacial Indifference"/>
                <a:sym typeface="Glacial Indifference"/>
              </a:rPr>
              <a:t> and pupils and pupils to ensure their understanding of the requirements of the process. </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access the school database and provide reports for monitoring and evaluation purposes as required to feed into general school reports. </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take the lead role, in liaison with the inclusion leader in the development and implementation of appropriate </a:t>
            </a:r>
            <a:r>
              <a:rPr lang="en-US" sz="1050" dirty="0" err="1">
                <a:solidFill>
                  <a:srgbClr val="203864"/>
                </a:solidFill>
                <a:latin typeface="Century Gothic" panose="020B0502020202020204" pitchFamily="34" charset="0"/>
                <a:ea typeface="Glacial Indifference"/>
                <a:cs typeface="Glacial Indifference"/>
                <a:sym typeface="Glacial Indifference"/>
              </a:rPr>
              <a:t>behaviour</a:t>
            </a:r>
            <a:r>
              <a:rPr lang="en-US" sz="1050" dirty="0">
                <a:solidFill>
                  <a:srgbClr val="203864"/>
                </a:solidFill>
                <a:latin typeface="Century Gothic" panose="020B0502020202020204" pitchFamily="34" charset="0"/>
                <a:ea typeface="Glacial Indifference"/>
                <a:cs typeface="Glacial Indifference"/>
                <a:sym typeface="Glacial Indifference"/>
              </a:rPr>
              <a:t> management strategies. </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challenge and motivate pupils, promote and reinforce self-esteem. </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be responsible for developing pastoral </a:t>
            </a:r>
            <a:r>
              <a:rPr lang="en-US" sz="1050" dirty="0" err="1">
                <a:solidFill>
                  <a:srgbClr val="203864"/>
                </a:solidFill>
                <a:latin typeface="Century Gothic" panose="020B0502020202020204" pitchFamily="34" charset="0"/>
                <a:ea typeface="Glacial Indifference"/>
                <a:cs typeface="Glacial Indifference"/>
                <a:sym typeface="Glacial Indifference"/>
              </a:rPr>
              <a:t>programmes</a:t>
            </a:r>
            <a:r>
              <a:rPr lang="en-US" sz="1050" dirty="0">
                <a:solidFill>
                  <a:srgbClr val="203864"/>
                </a:solidFill>
                <a:latin typeface="Century Gothic" panose="020B0502020202020204" pitchFamily="34" charset="0"/>
                <a:ea typeface="Glacial Indifference"/>
                <a:cs typeface="Glacial Indifference"/>
                <a:sym typeface="Glacial Indifference"/>
              </a:rPr>
              <a:t> for children to take place out of school hours when required. </a:t>
            </a:r>
          </a:p>
          <a:p>
            <a:pPr marL="259080" lvl="1" indent="-129540" algn="l">
              <a:lnSpc>
                <a:spcPts val="1439"/>
              </a:lnSpc>
              <a:buFont typeface="Arial"/>
              <a:buChar char="•"/>
            </a:pPr>
            <a:endParaRPr lang="en-US" sz="1050" dirty="0">
              <a:solidFill>
                <a:srgbClr val="203864"/>
              </a:solidFill>
              <a:latin typeface="Century Gothic" panose="020B0502020202020204" pitchFamily="34" charset="0"/>
              <a:ea typeface="Glacial Indifference"/>
              <a:cs typeface="Glacial Indifference"/>
              <a:sym typeface="Glacial Indifference"/>
            </a:endParaRPr>
          </a:p>
        </p:txBody>
      </p:sp>
      <p:sp>
        <p:nvSpPr>
          <p:cNvPr id="17" name="Rectangle 16">
            <a:extLst>
              <a:ext uri="{FF2B5EF4-FFF2-40B4-BE49-F238E27FC236}">
                <a16:creationId xmlns:a16="http://schemas.microsoft.com/office/drawing/2014/main" id="{A41158C1-E136-4F8F-8973-1330F40A4D11}"/>
              </a:ext>
            </a:extLst>
          </p:cNvPr>
          <p:cNvSpPr/>
          <p:nvPr/>
        </p:nvSpPr>
        <p:spPr>
          <a:xfrm>
            <a:off x="-127543" y="2721285"/>
            <a:ext cx="3429000" cy="6899646"/>
          </a:xfrm>
          <a:prstGeom prst="rect">
            <a:avLst/>
          </a:prstGeom>
        </p:spPr>
        <p:txBody>
          <a:bodyPr wrap="square">
            <a:spAutoFit/>
          </a:bodyPr>
          <a:lstStyle/>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identify pupils who would beneﬁt most from additional support, and in consultation with others to formulate and implement an action plan for each pupil needing support.</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develop a mentoring relationship with pupils needing support, with the aim of achieving goals identiﬁed in pupil action plans.</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maintain regular contact with parents/</a:t>
            </a:r>
            <a:r>
              <a:rPr lang="en-US" sz="1050" dirty="0" err="1">
                <a:solidFill>
                  <a:srgbClr val="203864"/>
                </a:solidFill>
                <a:latin typeface="Century Gothic" panose="020B0502020202020204" pitchFamily="34" charset="0"/>
                <a:ea typeface="Glacial Indifference"/>
                <a:cs typeface="Glacial Indifference"/>
                <a:sym typeface="Glacial Indifference"/>
              </a:rPr>
              <a:t>carers</a:t>
            </a:r>
            <a:r>
              <a:rPr lang="en-US" sz="1050" dirty="0">
                <a:solidFill>
                  <a:srgbClr val="203864"/>
                </a:solidFill>
                <a:latin typeface="Century Gothic" panose="020B0502020202020204" pitchFamily="34" charset="0"/>
                <a:ea typeface="Glacial Indifference"/>
                <a:cs typeface="Glacial Indifference"/>
                <a:sym typeface="Glacial Indifference"/>
              </a:rPr>
              <a:t> of pupil identiﬁed, to keep them informed of the child’s needs and progress, and to promote positive family support and involvement.</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promote the effective transfer of pupil information both within the school and between institutions, and to ensure the effective management of arrangements for casual leavers.</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be responsible to the Co-Headteachers and Senior leadership team for the effective supervision and management of pupils in and about the premises and site of the school during the midday break. This includes the management of the midday staff.</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be responsible to the Co-Headteachers and Senior leadership team for the effective supervision and management of pupils and activities in and about the school premises and site of the school during the extended day. </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 To provide a varied menu of activities (study support, music tuition, dance, drama, arts and crafts, special interest clubs and ﬁrst aid courses, visits, learning a foreign language).</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provide support and information, to families including parent workshops.</a:t>
            </a:r>
          </a:p>
          <a:p>
            <a:pPr marL="259080" lvl="1" indent="-129540">
              <a:lnSpc>
                <a:spcPts val="1439"/>
              </a:lnSpc>
              <a:buFont typeface="Arial"/>
              <a:buChar char="•"/>
            </a:pPr>
            <a:endParaRPr lang="en-US" sz="1050" dirty="0">
              <a:solidFill>
                <a:srgbClr val="203864"/>
              </a:solidFill>
              <a:latin typeface="Century Gothic" panose="020B0502020202020204" pitchFamily="34" charset="0"/>
              <a:ea typeface="Glacial Indifference"/>
              <a:cs typeface="Glacial Indifference"/>
              <a:sym typeface="Glacial Indifference"/>
            </a:endParaRPr>
          </a:p>
          <a:p>
            <a:pPr marL="259080" lvl="1" indent="-129540">
              <a:lnSpc>
                <a:spcPts val="1439"/>
              </a:lnSpc>
              <a:buFont typeface="Arial"/>
              <a:buChar char="•"/>
            </a:pPr>
            <a:endParaRPr lang="en-US" sz="1050" dirty="0">
              <a:solidFill>
                <a:srgbClr val="203864"/>
              </a:solidFill>
              <a:latin typeface="Century Gothic" panose="020B0502020202020204" pitchFamily="34" charset="0"/>
              <a:ea typeface="Glacial Indifference"/>
              <a:cs typeface="Glacial Indifference"/>
              <a:sym typeface="Glacial Indifference"/>
            </a:endParaRPr>
          </a:p>
        </p:txBody>
      </p:sp>
      <p:sp>
        <p:nvSpPr>
          <p:cNvPr id="18" name="TextBox 12">
            <a:extLst>
              <a:ext uri="{FF2B5EF4-FFF2-40B4-BE49-F238E27FC236}">
                <a16:creationId xmlns:a16="http://schemas.microsoft.com/office/drawing/2014/main" id="{4186DC68-5129-4267-B546-01B4C0C2458D}"/>
              </a:ext>
            </a:extLst>
          </p:cNvPr>
          <p:cNvSpPr txBox="1"/>
          <p:nvPr/>
        </p:nvSpPr>
        <p:spPr>
          <a:xfrm>
            <a:off x="166816" y="2390153"/>
            <a:ext cx="2593343" cy="362024"/>
          </a:xfrm>
          <a:prstGeom prst="rect">
            <a:avLst/>
          </a:prstGeom>
        </p:spPr>
        <p:txBody>
          <a:bodyPr lIns="0" tIns="0" rIns="0" bIns="0" rtlCol="0" anchor="t">
            <a:spAutoFit/>
          </a:bodyPr>
          <a:lstStyle/>
          <a:p>
            <a:pPr algn="l">
              <a:lnSpc>
                <a:spcPts val="1439"/>
              </a:lnSpc>
            </a:pPr>
            <a:r>
              <a:rPr lang="en-US" sz="1200" b="1" dirty="0">
                <a:solidFill>
                  <a:srgbClr val="203864"/>
                </a:solidFill>
                <a:latin typeface="Century Gothic" panose="020B0502020202020204" pitchFamily="34" charset="0"/>
                <a:ea typeface="Glacial Indifference"/>
                <a:cs typeface="Glacial Indifference"/>
                <a:sym typeface="Glacial Indifference"/>
              </a:rPr>
              <a:t>MAIN DUTIES AND RESPONSIBILITIES Continued:</a:t>
            </a:r>
          </a:p>
        </p:txBody>
      </p:sp>
    </p:spTree>
    <p:extLst>
      <p:ext uri="{BB962C8B-B14F-4D97-AF65-F5344CB8AC3E}">
        <p14:creationId xmlns:p14="http://schemas.microsoft.com/office/powerpoint/2010/main" val="2287480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321897"/>
            <a:ext cx="6984997" cy="1065428"/>
          </a:xfrm>
          <a:custGeom>
            <a:avLst/>
            <a:gdLst/>
            <a:ahLst/>
            <a:cxnLst/>
            <a:rect l="l" t="t" r="r" b="b"/>
            <a:pathLst>
              <a:path w="6984997" h="1065428">
                <a:moveTo>
                  <a:pt x="0" y="0"/>
                </a:moveTo>
                <a:lnTo>
                  <a:pt x="6984997" y="0"/>
                </a:lnTo>
                <a:lnTo>
                  <a:pt x="6984997" y="1065429"/>
                </a:lnTo>
                <a:lnTo>
                  <a:pt x="0" y="10654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a:grpSpLocks noChangeAspect="1"/>
          </p:cNvGrpSpPr>
          <p:nvPr/>
        </p:nvGrpSpPr>
        <p:grpSpPr>
          <a:xfrm>
            <a:off x="-63503" y="-63503"/>
            <a:ext cx="6984997" cy="370827"/>
            <a:chOff x="0" y="0"/>
            <a:chExt cx="6985000" cy="370827"/>
          </a:xfrm>
        </p:grpSpPr>
        <p:sp>
          <p:nvSpPr>
            <p:cNvPr id="4" name="Freeform 4"/>
            <p:cNvSpPr/>
            <p:nvPr/>
          </p:nvSpPr>
          <p:spPr>
            <a:xfrm>
              <a:off x="63500"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55017"/>
            </a:solidFill>
          </p:spPr>
        </p:sp>
        <p:sp>
          <p:nvSpPr>
            <p:cNvPr id="5" name="Freeform 5"/>
            <p:cNvSpPr/>
            <p:nvPr/>
          </p:nvSpPr>
          <p:spPr>
            <a:xfrm>
              <a:off x="2350643"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EDC02"/>
            </a:solidFill>
          </p:spPr>
        </p:sp>
        <p:sp>
          <p:nvSpPr>
            <p:cNvPr id="6" name="Freeform 6"/>
            <p:cNvSpPr/>
            <p:nvPr/>
          </p:nvSpPr>
          <p:spPr>
            <a:xfrm>
              <a:off x="4637786" y="63500"/>
              <a:ext cx="2283714" cy="243840"/>
            </a:xfrm>
            <a:custGeom>
              <a:avLst/>
              <a:gdLst/>
              <a:ahLst/>
              <a:cxnLst/>
              <a:rect l="l" t="t" r="r" b="b"/>
              <a:pathLst>
                <a:path w="2283714" h="243840">
                  <a:moveTo>
                    <a:pt x="0" y="0"/>
                  </a:moveTo>
                  <a:lnTo>
                    <a:pt x="0" y="243840"/>
                  </a:lnTo>
                  <a:lnTo>
                    <a:pt x="2283714" y="243840"/>
                  </a:lnTo>
                  <a:lnTo>
                    <a:pt x="2283714" y="0"/>
                  </a:lnTo>
                  <a:close/>
                </a:path>
              </a:pathLst>
            </a:custGeom>
            <a:solidFill>
              <a:srgbClr val="FA9815"/>
            </a:solidFill>
          </p:spPr>
        </p:sp>
      </p:grpSp>
      <p:sp>
        <p:nvSpPr>
          <p:cNvPr id="7" name="Freeform 7"/>
          <p:cNvSpPr/>
          <p:nvPr/>
        </p:nvSpPr>
        <p:spPr>
          <a:xfrm>
            <a:off x="-63503" y="1506522"/>
            <a:ext cx="6984997" cy="8462962"/>
          </a:xfrm>
          <a:custGeom>
            <a:avLst/>
            <a:gdLst/>
            <a:ahLst/>
            <a:cxnLst/>
            <a:rect l="l" t="t" r="r" b="b"/>
            <a:pathLst>
              <a:path w="6984997" h="8462962">
                <a:moveTo>
                  <a:pt x="0" y="0"/>
                </a:moveTo>
                <a:lnTo>
                  <a:pt x="6984997" y="0"/>
                </a:lnTo>
                <a:lnTo>
                  <a:pt x="6984997" y="8462962"/>
                </a:lnTo>
                <a:lnTo>
                  <a:pt x="0" y="84629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85725" y="1621898"/>
            <a:ext cx="3302426" cy="639214"/>
          </a:xfrm>
          <a:prstGeom prst="rect">
            <a:avLst/>
          </a:prstGeom>
        </p:spPr>
        <p:txBody>
          <a:bodyPr wrap="square" lIns="0" tIns="0" rIns="0" bIns="0" rtlCol="0" anchor="t">
            <a:spAutoFit/>
          </a:bodyPr>
          <a:lstStyle/>
          <a:p>
            <a:pPr algn="l">
              <a:lnSpc>
                <a:spcPts val="1680"/>
              </a:lnSpc>
            </a:pPr>
            <a:r>
              <a:rPr lang="en-US" sz="1400" b="1" dirty="0">
                <a:solidFill>
                  <a:srgbClr val="000000"/>
                </a:solidFill>
                <a:latin typeface="Century Gothic" panose="020B0502020202020204" pitchFamily="34" charset="0"/>
                <a:ea typeface="Glacial Indifference"/>
                <a:cs typeface="Glacial Indifference"/>
                <a:sym typeface="Glacial Indifference"/>
              </a:rPr>
              <a:t>Job Title</a:t>
            </a:r>
            <a:r>
              <a:rPr lang="en-US" sz="1400" dirty="0">
                <a:solidFill>
                  <a:srgbClr val="000000"/>
                </a:solidFill>
                <a:latin typeface="Century Gothic" panose="020B0502020202020204" pitchFamily="34" charset="0"/>
                <a:ea typeface="Glacial Indifference"/>
                <a:cs typeface="Glacial Indifference"/>
                <a:sym typeface="Glacial Indifference"/>
              </a:rPr>
              <a:t>: Pastoral Manager </a:t>
            </a:r>
          </a:p>
          <a:p>
            <a:pPr>
              <a:lnSpc>
                <a:spcPts val="1680"/>
              </a:lnSpc>
            </a:pPr>
            <a:r>
              <a:rPr lang="en-US" sz="1400" b="1" dirty="0">
                <a:solidFill>
                  <a:srgbClr val="000000"/>
                </a:solidFill>
                <a:latin typeface="Century Gothic" panose="020B0502020202020204" pitchFamily="34" charset="0"/>
                <a:ea typeface="Glacial Indifference"/>
                <a:cs typeface="Glacial Indifference"/>
                <a:sym typeface="Glacial Indifference"/>
              </a:rPr>
              <a:t>Salary</a:t>
            </a:r>
            <a:r>
              <a:rPr lang="en-US" sz="1400" dirty="0">
                <a:solidFill>
                  <a:srgbClr val="000000"/>
                </a:solidFill>
                <a:latin typeface="Century Gothic" panose="020B0502020202020204" pitchFamily="34" charset="0"/>
                <a:ea typeface="Glacial Indifference"/>
                <a:cs typeface="Glacial Indifference"/>
                <a:sym typeface="Glacial Indifference"/>
              </a:rPr>
              <a:t>: SO1 (pro rata term time only)</a:t>
            </a:r>
          </a:p>
          <a:p>
            <a:pPr algn="l">
              <a:lnSpc>
                <a:spcPts val="1679"/>
              </a:lnSpc>
            </a:pPr>
            <a:r>
              <a:rPr lang="en-US" sz="1399" b="1" dirty="0">
                <a:solidFill>
                  <a:srgbClr val="000000"/>
                </a:solidFill>
                <a:latin typeface="Century Gothic" panose="020B0502020202020204" pitchFamily="34" charset="0"/>
                <a:ea typeface="Glacial Indifference"/>
                <a:cs typeface="Glacial Indifference"/>
                <a:sym typeface="Glacial Indifference"/>
              </a:rPr>
              <a:t>Start Date</a:t>
            </a:r>
            <a:r>
              <a:rPr lang="en-US" sz="1399" dirty="0">
                <a:solidFill>
                  <a:srgbClr val="000000"/>
                </a:solidFill>
                <a:latin typeface="Century Gothic" panose="020B0502020202020204" pitchFamily="34" charset="0"/>
                <a:ea typeface="Glacial Indifference"/>
                <a:cs typeface="Glacial Indifference"/>
                <a:sym typeface="Glacial Indifference"/>
              </a:rPr>
              <a:t>: As soon as possible</a:t>
            </a:r>
          </a:p>
        </p:txBody>
      </p:sp>
      <p:sp>
        <p:nvSpPr>
          <p:cNvPr id="9" name="TextBox 9"/>
          <p:cNvSpPr txBox="1"/>
          <p:nvPr/>
        </p:nvSpPr>
        <p:spPr>
          <a:xfrm>
            <a:off x="3514725" y="1632695"/>
            <a:ext cx="2443868" cy="240665"/>
          </a:xfrm>
          <a:prstGeom prst="rect">
            <a:avLst/>
          </a:prstGeom>
        </p:spPr>
        <p:txBody>
          <a:bodyPr lIns="0" tIns="0" rIns="0" bIns="0" rtlCol="0" anchor="t">
            <a:spAutoFit/>
          </a:bodyPr>
          <a:lstStyle/>
          <a:p>
            <a:pPr algn="l">
              <a:lnSpc>
                <a:spcPts val="1959"/>
              </a:lnSpc>
            </a:pPr>
            <a:r>
              <a:rPr lang="en-US" sz="1399" b="1" dirty="0">
                <a:solidFill>
                  <a:srgbClr val="000000"/>
                </a:solidFill>
                <a:latin typeface="Century Gothic" panose="020B0502020202020204" pitchFamily="34" charset="0"/>
                <a:ea typeface="Glacial Indifference"/>
                <a:cs typeface="Glacial Indifference"/>
                <a:sym typeface="Glacial Indifference"/>
              </a:rPr>
              <a:t>Reference</a:t>
            </a:r>
            <a:r>
              <a:rPr lang="en-US" sz="1399" dirty="0">
                <a:solidFill>
                  <a:srgbClr val="000000"/>
                </a:solidFill>
                <a:latin typeface="Century Gothic" panose="020B0502020202020204" pitchFamily="34" charset="0"/>
                <a:ea typeface="Glacial Indifference"/>
                <a:cs typeface="Glacial Indifference"/>
                <a:sym typeface="Glacial Indifference"/>
              </a:rPr>
              <a:t>: </a:t>
            </a:r>
            <a:r>
              <a:rPr lang="en-US" sz="1399" dirty="0" err="1">
                <a:solidFill>
                  <a:srgbClr val="000000"/>
                </a:solidFill>
                <a:latin typeface="Century Gothic" panose="020B0502020202020204" pitchFamily="34" charset="0"/>
                <a:ea typeface="Glacial Indifference"/>
                <a:cs typeface="Glacial Indifference"/>
                <a:sym typeface="Glacial Indifference"/>
              </a:rPr>
              <a:t>Mside</a:t>
            </a:r>
            <a:r>
              <a:rPr lang="en-US" sz="1399" dirty="0">
                <a:solidFill>
                  <a:srgbClr val="000000"/>
                </a:solidFill>
                <a:latin typeface="Century Gothic" panose="020B0502020202020204" pitchFamily="34" charset="0"/>
                <a:ea typeface="Glacial Indifference"/>
                <a:cs typeface="Glacial Indifference"/>
                <a:sym typeface="Glacial Indifference"/>
              </a:rPr>
              <a:t>/PM 2.25</a:t>
            </a:r>
          </a:p>
        </p:txBody>
      </p:sp>
      <p:sp>
        <p:nvSpPr>
          <p:cNvPr id="10" name="TextBox 10"/>
          <p:cNvSpPr txBox="1"/>
          <p:nvPr/>
        </p:nvSpPr>
        <p:spPr>
          <a:xfrm>
            <a:off x="2236384" y="412194"/>
            <a:ext cx="2396804" cy="428193"/>
          </a:xfrm>
          <a:prstGeom prst="rect">
            <a:avLst/>
          </a:prstGeom>
        </p:spPr>
        <p:txBody>
          <a:bodyPr lIns="0" tIns="0" rIns="0" bIns="0" rtlCol="0" anchor="t">
            <a:spAutoFit/>
          </a:bodyPr>
          <a:lstStyle/>
          <a:p>
            <a:pPr algn="l">
              <a:lnSpc>
                <a:spcPts val="3438"/>
              </a:lnSpc>
            </a:pPr>
            <a:r>
              <a:rPr lang="en-US" sz="2799">
                <a:solidFill>
                  <a:srgbClr val="203864"/>
                </a:solidFill>
                <a:latin typeface="Glacial Indifference"/>
                <a:ea typeface="Glacial Indifference"/>
                <a:cs typeface="Glacial Indifference"/>
                <a:sym typeface="Glacial Indifference"/>
              </a:rPr>
              <a:t>Job Description</a:t>
            </a:r>
          </a:p>
        </p:txBody>
      </p:sp>
      <p:sp>
        <p:nvSpPr>
          <p:cNvPr id="11" name="TextBox 11"/>
          <p:cNvSpPr txBox="1"/>
          <p:nvPr/>
        </p:nvSpPr>
        <p:spPr>
          <a:xfrm>
            <a:off x="2090433" y="848820"/>
            <a:ext cx="2775471" cy="428193"/>
          </a:xfrm>
          <a:prstGeom prst="rect">
            <a:avLst/>
          </a:prstGeom>
        </p:spPr>
        <p:txBody>
          <a:bodyPr lIns="0" tIns="0" rIns="0" bIns="0" rtlCol="0" anchor="t">
            <a:spAutoFit/>
          </a:bodyPr>
          <a:lstStyle/>
          <a:p>
            <a:pPr algn="l">
              <a:lnSpc>
                <a:spcPts val="3438"/>
              </a:lnSpc>
            </a:pPr>
            <a:r>
              <a:rPr lang="en-US" sz="2799">
                <a:solidFill>
                  <a:srgbClr val="FA9815"/>
                </a:solidFill>
                <a:latin typeface="Glacial Indifference"/>
                <a:ea typeface="Glacial Indifference"/>
                <a:cs typeface="Glacial Indifference"/>
                <a:sym typeface="Glacial Indifference"/>
              </a:rPr>
              <a:t>Pastoral Manager </a:t>
            </a:r>
          </a:p>
        </p:txBody>
      </p:sp>
      <p:sp>
        <p:nvSpPr>
          <p:cNvPr id="12" name="TextBox 12"/>
          <p:cNvSpPr txBox="1"/>
          <p:nvPr/>
        </p:nvSpPr>
        <p:spPr>
          <a:xfrm>
            <a:off x="210621" y="2480862"/>
            <a:ext cx="2593343" cy="362024"/>
          </a:xfrm>
          <a:prstGeom prst="rect">
            <a:avLst/>
          </a:prstGeom>
        </p:spPr>
        <p:txBody>
          <a:bodyPr lIns="0" tIns="0" rIns="0" bIns="0" rtlCol="0" anchor="t">
            <a:spAutoFit/>
          </a:bodyPr>
          <a:lstStyle/>
          <a:p>
            <a:pPr algn="l">
              <a:lnSpc>
                <a:spcPts val="1439"/>
              </a:lnSpc>
            </a:pPr>
            <a:r>
              <a:rPr lang="en-US" sz="1200" b="1" dirty="0">
                <a:solidFill>
                  <a:srgbClr val="203864"/>
                </a:solidFill>
                <a:latin typeface="Century Gothic" panose="020B0502020202020204" pitchFamily="34" charset="0"/>
                <a:ea typeface="Glacial Indifference"/>
                <a:cs typeface="Glacial Indifference"/>
                <a:sym typeface="Glacial Indifference"/>
              </a:rPr>
              <a:t>MAIN DUTIES AND RESPONSIBILITIES Continued:</a:t>
            </a:r>
          </a:p>
        </p:txBody>
      </p:sp>
      <p:sp>
        <p:nvSpPr>
          <p:cNvPr id="14" name="TextBox 14"/>
          <p:cNvSpPr txBox="1"/>
          <p:nvPr/>
        </p:nvSpPr>
        <p:spPr>
          <a:xfrm>
            <a:off x="3514725" y="2480862"/>
            <a:ext cx="755352" cy="179536"/>
          </a:xfrm>
          <a:prstGeom prst="rect">
            <a:avLst/>
          </a:prstGeom>
        </p:spPr>
        <p:txBody>
          <a:bodyPr wrap="square" lIns="0" tIns="0" rIns="0" bIns="0" rtlCol="0" anchor="t">
            <a:spAutoFit/>
          </a:bodyPr>
          <a:lstStyle/>
          <a:p>
            <a:pPr algn="l">
              <a:lnSpc>
                <a:spcPts val="1439"/>
              </a:lnSpc>
            </a:pPr>
            <a:r>
              <a:rPr lang="en-US" sz="1200" b="1" dirty="0">
                <a:solidFill>
                  <a:srgbClr val="203864"/>
                </a:solidFill>
                <a:latin typeface="Century Gothic" panose="020B0502020202020204" pitchFamily="34" charset="0"/>
                <a:ea typeface="Glacial Indifference"/>
                <a:cs typeface="Glacial Indifference"/>
                <a:sym typeface="Glacial Indifference"/>
              </a:rPr>
              <a:t>GENERAL:</a:t>
            </a:r>
          </a:p>
        </p:txBody>
      </p:sp>
      <p:sp>
        <p:nvSpPr>
          <p:cNvPr id="15" name="TextBox 15"/>
          <p:cNvSpPr txBox="1"/>
          <p:nvPr/>
        </p:nvSpPr>
        <p:spPr>
          <a:xfrm>
            <a:off x="3388151" y="2924577"/>
            <a:ext cx="3231337" cy="5911105"/>
          </a:xfrm>
          <a:prstGeom prst="rect">
            <a:avLst/>
          </a:prstGeom>
        </p:spPr>
        <p:txBody>
          <a:bodyPr lIns="0" tIns="0" rIns="0" bIns="0" rtlCol="0" anchor="t">
            <a:spAutoFit/>
          </a:bodyPr>
          <a:lstStyle/>
          <a:p>
            <a:pPr marL="259080" lvl="1" indent="-129540" algn="l">
              <a:lnSpc>
                <a:spcPts val="1439"/>
              </a:lnSpc>
              <a:buFont typeface="Arial"/>
              <a:buChar char="•"/>
            </a:pPr>
            <a:r>
              <a:rPr lang="en-US" sz="1100" spc="16" dirty="0">
                <a:solidFill>
                  <a:srgbClr val="203864"/>
                </a:solidFill>
                <a:latin typeface="Century Gothic" panose="020B0502020202020204" pitchFamily="34" charset="0"/>
                <a:ea typeface="Glacial Indifference"/>
                <a:cs typeface="Glacial Indifference"/>
                <a:sym typeface="Glacial Indifference"/>
              </a:rPr>
              <a:t>This is not an exhaustive list of duties and responsibilities, and the postholder may be required to undertake other duties which fall within the grade of the job, in discussion with the manager. </a:t>
            </a:r>
          </a:p>
          <a:p>
            <a:pPr marL="259080" lvl="1" indent="-129540" algn="l">
              <a:lnSpc>
                <a:spcPts val="1439"/>
              </a:lnSpc>
              <a:buFont typeface="Arial"/>
              <a:buChar char="•"/>
            </a:pPr>
            <a:r>
              <a:rPr lang="en-US" sz="1100" spc="16" dirty="0">
                <a:solidFill>
                  <a:srgbClr val="203864"/>
                </a:solidFill>
                <a:latin typeface="Century Gothic" panose="020B0502020202020204" pitchFamily="34" charset="0"/>
                <a:ea typeface="Glacial Indifference"/>
                <a:cs typeface="Glacial Indifference"/>
                <a:sym typeface="Glacial Indifference"/>
              </a:rPr>
              <a:t>This job description will be reviewed regularly in the light of changing service requirements and any such changes will be discussed with the postholder. </a:t>
            </a:r>
          </a:p>
          <a:p>
            <a:pPr marL="259080" lvl="1" indent="-129540" algn="l">
              <a:lnSpc>
                <a:spcPts val="1439"/>
              </a:lnSpc>
              <a:buFont typeface="Arial"/>
              <a:buChar char="•"/>
            </a:pPr>
            <a:r>
              <a:rPr lang="en-US" sz="1100" spc="16" dirty="0">
                <a:solidFill>
                  <a:srgbClr val="203864"/>
                </a:solidFill>
                <a:latin typeface="Century Gothic" panose="020B0502020202020204" pitchFamily="34" charset="0"/>
                <a:ea typeface="Glacial Indifference"/>
                <a:cs typeface="Glacial Indifference"/>
                <a:sym typeface="Glacial Indifference"/>
              </a:rPr>
              <a:t>The postholder is expected to comply with and guidelines, including those relating to Equal Opportunities, Health and Safety and the Conﬁdentiality of Information. </a:t>
            </a:r>
          </a:p>
          <a:p>
            <a:pPr marL="259080" lvl="1" indent="-129540" algn="l">
              <a:lnSpc>
                <a:spcPts val="1439"/>
              </a:lnSpc>
              <a:buFont typeface="Arial"/>
              <a:buChar char="•"/>
            </a:pPr>
            <a:r>
              <a:rPr lang="en-US" sz="1100" spc="16" dirty="0">
                <a:solidFill>
                  <a:srgbClr val="203864"/>
                </a:solidFill>
                <a:latin typeface="Century Gothic" panose="020B0502020202020204" pitchFamily="34" charset="0"/>
                <a:ea typeface="Glacial Indifference"/>
                <a:cs typeface="Glacial Indifference"/>
                <a:sym typeface="Glacial Indifference"/>
              </a:rPr>
              <a:t>The postholder may be required to work outside normal school hours on occasion, with due notice. </a:t>
            </a:r>
          </a:p>
          <a:p>
            <a:pPr marL="259080" lvl="1" indent="-129540" algn="l">
              <a:lnSpc>
                <a:spcPts val="1439"/>
              </a:lnSpc>
              <a:buFont typeface="Arial"/>
              <a:buChar char="•"/>
            </a:pPr>
            <a:r>
              <a:rPr lang="en-US" sz="1100" spc="16" dirty="0">
                <a:solidFill>
                  <a:srgbClr val="203864"/>
                </a:solidFill>
                <a:latin typeface="Century Gothic" panose="020B0502020202020204" pitchFamily="34" charset="0"/>
                <a:ea typeface="Glacial Indifference"/>
                <a:cs typeface="Glacial Indifference"/>
                <a:sym typeface="Glacial Indifference"/>
              </a:rPr>
              <a:t>Due to the nature of the post, candidates are not entitled to withhold information regarding convictions by virtue of the Rehabilitation of Offenders Act 1974 (Exemptions) Order 1975 as amended. Candidates who are selected for interview will be required to give details of any criminal convictions on their criminal self-record form and expected to disclose further information when requested.</a:t>
            </a:r>
          </a:p>
          <a:p>
            <a:pPr marL="259080" lvl="1" indent="-129540" algn="l">
              <a:lnSpc>
                <a:spcPts val="1439"/>
              </a:lnSpc>
              <a:buFont typeface="Arial"/>
              <a:buChar char="•"/>
            </a:pPr>
            <a:r>
              <a:rPr lang="en-US" sz="1100" spc="16" dirty="0">
                <a:solidFill>
                  <a:srgbClr val="203864"/>
                </a:solidFill>
                <a:latin typeface="Century Gothic" panose="020B0502020202020204" pitchFamily="34" charset="0"/>
                <a:ea typeface="Glacial Indifference"/>
                <a:cs typeface="Glacial Indifference"/>
                <a:sym typeface="Glacial Indifference"/>
              </a:rPr>
              <a:t>Because this post involves working in a child-</a:t>
            </a:r>
            <a:r>
              <a:rPr lang="en-US" sz="1100" spc="16" dirty="0" err="1">
                <a:solidFill>
                  <a:srgbClr val="203864"/>
                </a:solidFill>
                <a:latin typeface="Century Gothic" panose="020B0502020202020204" pitchFamily="34" charset="0"/>
                <a:ea typeface="Glacial Indifference"/>
                <a:cs typeface="Glacial Indifference"/>
                <a:sym typeface="Glacial Indifference"/>
              </a:rPr>
              <a:t>centred</a:t>
            </a:r>
            <a:r>
              <a:rPr lang="en-US" sz="1100" spc="16" dirty="0">
                <a:solidFill>
                  <a:srgbClr val="203864"/>
                </a:solidFill>
                <a:latin typeface="Century Gothic" panose="020B0502020202020204" pitchFamily="34" charset="0"/>
                <a:ea typeface="Glacial Indifference"/>
                <a:cs typeface="Glacial Indifference"/>
                <a:sym typeface="Glacial Indifference"/>
              </a:rPr>
              <a:t> environment, candidates are required to comply with the school's procedures in relation to Keeping Children Successful candidates will be required to undergo an enhanced DBS check prior to conﬁrmation of their appointment.</a:t>
            </a:r>
          </a:p>
        </p:txBody>
      </p:sp>
      <p:sp>
        <p:nvSpPr>
          <p:cNvPr id="16" name="Rectangle 15">
            <a:extLst>
              <a:ext uri="{FF2B5EF4-FFF2-40B4-BE49-F238E27FC236}">
                <a16:creationId xmlns:a16="http://schemas.microsoft.com/office/drawing/2014/main" id="{8DEC9A82-44A8-4FD4-9881-5C2FB4FD17BE}"/>
              </a:ext>
            </a:extLst>
          </p:cNvPr>
          <p:cNvSpPr/>
          <p:nvPr/>
        </p:nvSpPr>
        <p:spPr>
          <a:xfrm>
            <a:off x="-63503" y="2948459"/>
            <a:ext cx="3429000" cy="1513556"/>
          </a:xfrm>
          <a:prstGeom prst="rect">
            <a:avLst/>
          </a:prstGeom>
        </p:spPr>
        <p:txBody>
          <a:bodyPr>
            <a:spAutoFit/>
          </a:bodyPr>
          <a:lstStyle/>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network with other Pastoral Support Managers within the borough to share ideas and best practice. </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carry out and complete the administrative duties alongside ofﬁce staff as are relevant to the role. </a:t>
            </a:r>
          </a:p>
          <a:p>
            <a:pPr marL="259080" lvl="1" indent="-129540">
              <a:lnSpc>
                <a:spcPts val="1439"/>
              </a:lnSpc>
              <a:buFont typeface="Arial"/>
              <a:buChar char="•"/>
            </a:pPr>
            <a:r>
              <a:rPr lang="en-US" sz="1050" dirty="0">
                <a:solidFill>
                  <a:srgbClr val="203864"/>
                </a:solidFill>
                <a:latin typeface="Century Gothic" panose="020B0502020202020204" pitchFamily="34" charset="0"/>
                <a:ea typeface="Glacial Indifference"/>
                <a:cs typeface="Glacial Indifference"/>
                <a:sym typeface="Glacial Indifference"/>
              </a:rPr>
              <a:t>To provide reports for governors and attend meetings when necessary.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02419" y="1458439"/>
            <a:ext cx="1755581" cy="1224582"/>
          </a:xfrm>
          <a:custGeom>
            <a:avLst/>
            <a:gdLst/>
            <a:ahLst/>
            <a:cxnLst/>
            <a:rect l="l" t="t" r="r" b="b"/>
            <a:pathLst>
              <a:path w="1755581" h="1224582">
                <a:moveTo>
                  <a:pt x="0" y="0"/>
                </a:moveTo>
                <a:lnTo>
                  <a:pt x="1755581" y="0"/>
                </a:lnTo>
                <a:lnTo>
                  <a:pt x="1755581" y="1224582"/>
                </a:lnTo>
                <a:lnTo>
                  <a:pt x="0" y="12245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1459030"/>
            <a:ext cx="1761439" cy="1223991"/>
          </a:xfrm>
          <a:custGeom>
            <a:avLst/>
            <a:gdLst/>
            <a:ahLst/>
            <a:cxnLst/>
            <a:rect l="l" t="t" r="r" b="b"/>
            <a:pathLst>
              <a:path w="1761439" h="1223991">
                <a:moveTo>
                  <a:pt x="0" y="0"/>
                </a:moveTo>
                <a:lnTo>
                  <a:pt x="1761439" y="0"/>
                </a:lnTo>
                <a:lnTo>
                  <a:pt x="1761439" y="1223991"/>
                </a:lnTo>
                <a:lnTo>
                  <a:pt x="0" y="12239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63503" y="321897"/>
            <a:ext cx="6984997" cy="1065428"/>
          </a:xfrm>
          <a:custGeom>
            <a:avLst/>
            <a:gdLst/>
            <a:ahLst/>
            <a:cxnLst/>
            <a:rect l="l" t="t" r="r" b="b"/>
            <a:pathLst>
              <a:path w="6984997" h="1065428">
                <a:moveTo>
                  <a:pt x="0" y="0"/>
                </a:moveTo>
                <a:lnTo>
                  <a:pt x="6984997" y="0"/>
                </a:lnTo>
                <a:lnTo>
                  <a:pt x="6984997" y="1065429"/>
                </a:lnTo>
                <a:lnTo>
                  <a:pt x="0" y="10654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5" name="Group 5"/>
          <p:cNvGrpSpPr>
            <a:grpSpLocks noChangeAspect="1"/>
          </p:cNvGrpSpPr>
          <p:nvPr/>
        </p:nvGrpSpPr>
        <p:grpSpPr>
          <a:xfrm>
            <a:off x="-63503" y="-63503"/>
            <a:ext cx="6984997" cy="370827"/>
            <a:chOff x="0" y="0"/>
            <a:chExt cx="6985000" cy="370827"/>
          </a:xfrm>
        </p:grpSpPr>
        <p:sp>
          <p:nvSpPr>
            <p:cNvPr id="6" name="Freeform 6"/>
            <p:cNvSpPr/>
            <p:nvPr/>
          </p:nvSpPr>
          <p:spPr>
            <a:xfrm>
              <a:off x="63500"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55017"/>
            </a:solidFill>
          </p:spPr>
        </p:sp>
        <p:sp>
          <p:nvSpPr>
            <p:cNvPr id="7" name="Freeform 7"/>
            <p:cNvSpPr/>
            <p:nvPr/>
          </p:nvSpPr>
          <p:spPr>
            <a:xfrm>
              <a:off x="2350643"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EDC02"/>
            </a:solidFill>
          </p:spPr>
        </p:sp>
        <p:sp>
          <p:nvSpPr>
            <p:cNvPr id="8" name="Freeform 8"/>
            <p:cNvSpPr/>
            <p:nvPr/>
          </p:nvSpPr>
          <p:spPr>
            <a:xfrm>
              <a:off x="4637786" y="63500"/>
              <a:ext cx="2283714" cy="243840"/>
            </a:xfrm>
            <a:custGeom>
              <a:avLst/>
              <a:gdLst/>
              <a:ahLst/>
              <a:cxnLst/>
              <a:rect l="l" t="t" r="r" b="b"/>
              <a:pathLst>
                <a:path w="2283714" h="243840">
                  <a:moveTo>
                    <a:pt x="0" y="0"/>
                  </a:moveTo>
                  <a:lnTo>
                    <a:pt x="0" y="243840"/>
                  </a:lnTo>
                  <a:lnTo>
                    <a:pt x="2283714" y="243840"/>
                  </a:lnTo>
                  <a:lnTo>
                    <a:pt x="2283714" y="0"/>
                  </a:lnTo>
                  <a:close/>
                </a:path>
              </a:pathLst>
            </a:custGeom>
            <a:solidFill>
              <a:srgbClr val="FA9815"/>
            </a:solidFill>
          </p:spPr>
        </p:sp>
      </p:grpSp>
      <p:grpSp>
        <p:nvGrpSpPr>
          <p:cNvPr id="9" name="Group 9"/>
          <p:cNvGrpSpPr>
            <a:grpSpLocks noChangeAspect="1"/>
          </p:cNvGrpSpPr>
          <p:nvPr/>
        </p:nvGrpSpPr>
        <p:grpSpPr>
          <a:xfrm>
            <a:off x="-63503" y="9598657"/>
            <a:ext cx="6984997" cy="370827"/>
            <a:chOff x="0" y="0"/>
            <a:chExt cx="6985000" cy="370827"/>
          </a:xfrm>
        </p:grpSpPr>
        <p:sp>
          <p:nvSpPr>
            <p:cNvPr id="10" name="Freeform 10"/>
            <p:cNvSpPr/>
            <p:nvPr/>
          </p:nvSpPr>
          <p:spPr>
            <a:xfrm>
              <a:off x="63500" y="63500"/>
              <a:ext cx="4584065" cy="243840"/>
            </a:xfrm>
            <a:custGeom>
              <a:avLst/>
              <a:gdLst/>
              <a:ahLst/>
              <a:cxnLst/>
              <a:rect l="l" t="t" r="r" b="b"/>
              <a:pathLst>
                <a:path w="4584065" h="243840">
                  <a:moveTo>
                    <a:pt x="0" y="0"/>
                  </a:moveTo>
                  <a:lnTo>
                    <a:pt x="4584065" y="0"/>
                  </a:lnTo>
                  <a:lnTo>
                    <a:pt x="4584065" y="243840"/>
                  </a:lnTo>
                  <a:lnTo>
                    <a:pt x="0" y="243840"/>
                  </a:lnTo>
                  <a:lnTo>
                    <a:pt x="0" y="0"/>
                  </a:lnTo>
                  <a:close/>
                </a:path>
              </a:pathLst>
            </a:custGeom>
            <a:solidFill>
              <a:srgbClr val="F55017"/>
            </a:solidFill>
          </p:spPr>
        </p:sp>
        <p:sp>
          <p:nvSpPr>
            <p:cNvPr id="11" name="Freeform 11"/>
            <p:cNvSpPr/>
            <p:nvPr/>
          </p:nvSpPr>
          <p:spPr>
            <a:xfrm>
              <a:off x="4647565" y="63500"/>
              <a:ext cx="1167130" cy="243840"/>
            </a:xfrm>
            <a:custGeom>
              <a:avLst/>
              <a:gdLst/>
              <a:ahLst/>
              <a:cxnLst/>
              <a:rect l="l" t="t" r="r" b="b"/>
              <a:pathLst>
                <a:path w="1167130" h="243840">
                  <a:moveTo>
                    <a:pt x="0" y="0"/>
                  </a:moveTo>
                  <a:lnTo>
                    <a:pt x="1167130" y="0"/>
                  </a:lnTo>
                  <a:lnTo>
                    <a:pt x="1167130" y="243840"/>
                  </a:lnTo>
                  <a:lnTo>
                    <a:pt x="0" y="243840"/>
                  </a:lnTo>
                  <a:lnTo>
                    <a:pt x="0" y="0"/>
                  </a:lnTo>
                  <a:close/>
                </a:path>
              </a:pathLst>
            </a:custGeom>
            <a:solidFill>
              <a:srgbClr val="FEDC02"/>
            </a:solidFill>
          </p:spPr>
        </p:sp>
        <p:sp>
          <p:nvSpPr>
            <p:cNvPr id="12" name="Freeform 12"/>
            <p:cNvSpPr/>
            <p:nvPr/>
          </p:nvSpPr>
          <p:spPr>
            <a:xfrm>
              <a:off x="5814568" y="63500"/>
              <a:ext cx="1106932" cy="243840"/>
            </a:xfrm>
            <a:custGeom>
              <a:avLst/>
              <a:gdLst/>
              <a:ahLst/>
              <a:cxnLst/>
              <a:rect l="l" t="t" r="r" b="b"/>
              <a:pathLst>
                <a:path w="1106932" h="243840">
                  <a:moveTo>
                    <a:pt x="0" y="0"/>
                  </a:moveTo>
                  <a:lnTo>
                    <a:pt x="0" y="243840"/>
                  </a:lnTo>
                  <a:lnTo>
                    <a:pt x="1106932" y="243840"/>
                  </a:lnTo>
                  <a:lnTo>
                    <a:pt x="1106932" y="0"/>
                  </a:lnTo>
                  <a:close/>
                </a:path>
              </a:pathLst>
            </a:custGeom>
            <a:solidFill>
              <a:srgbClr val="FA9815"/>
            </a:solidFill>
          </p:spPr>
        </p:sp>
      </p:grpSp>
      <p:sp>
        <p:nvSpPr>
          <p:cNvPr id="13" name="Freeform 13"/>
          <p:cNvSpPr/>
          <p:nvPr/>
        </p:nvSpPr>
        <p:spPr>
          <a:xfrm>
            <a:off x="1761439" y="1459030"/>
            <a:ext cx="1755572" cy="1223982"/>
          </a:xfrm>
          <a:custGeom>
            <a:avLst/>
            <a:gdLst/>
            <a:ahLst/>
            <a:cxnLst/>
            <a:rect l="l" t="t" r="r" b="b"/>
            <a:pathLst>
              <a:path w="1755572" h="1223982">
                <a:moveTo>
                  <a:pt x="0" y="0"/>
                </a:moveTo>
                <a:lnTo>
                  <a:pt x="1755572" y="0"/>
                </a:lnTo>
                <a:lnTo>
                  <a:pt x="1755572" y="1223982"/>
                </a:lnTo>
                <a:lnTo>
                  <a:pt x="0" y="1223982"/>
                </a:lnTo>
                <a:lnTo>
                  <a:pt x="0" y="0"/>
                </a:lnTo>
                <a:close/>
              </a:path>
            </a:pathLst>
          </a:custGeom>
          <a:blipFill>
            <a:blip r:embed="rId2">
              <a:extLst>
                <a:ext uri="{96DAC541-7B7A-43D3-8B79-37D633B846F1}">
                  <asvg:svgBlip xmlns:asvg="http://schemas.microsoft.com/office/drawing/2016/SVG/main" r:embed="rId8"/>
                </a:ext>
              </a:extLst>
            </a:blip>
            <a:stretch>
              <a:fillRect/>
            </a:stretch>
          </a:blipFill>
        </p:spPr>
      </p:sp>
      <p:sp>
        <p:nvSpPr>
          <p:cNvPr id="14" name="Freeform 14"/>
          <p:cNvSpPr/>
          <p:nvPr/>
        </p:nvSpPr>
        <p:spPr>
          <a:xfrm>
            <a:off x="3517021" y="1459030"/>
            <a:ext cx="1741913" cy="1223982"/>
          </a:xfrm>
          <a:custGeom>
            <a:avLst/>
            <a:gdLst/>
            <a:ahLst/>
            <a:cxnLst/>
            <a:rect l="l" t="t" r="r" b="b"/>
            <a:pathLst>
              <a:path w="1741913" h="1223982">
                <a:moveTo>
                  <a:pt x="0" y="0"/>
                </a:moveTo>
                <a:lnTo>
                  <a:pt x="1741912" y="0"/>
                </a:lnTo>
                <a:lnTo>
                  <a:pt x="1741912" y="1223982"/>
                </a:lnTo>
                <a:lnTo>
                  <a:pt x="0" y="12239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0" y="1458439"/>
            <a:ext cx="6858000" cy="1224591"/>
          </a:xfrm>
          <a:custGeom>
            <a:avLst/>
            <a:gdLst/>
            <a:ahLst/>
            <a:cxnLst/>
            <a:rect l="l" t="t" r="r" b="b"/>
            <a:pathLst>
              <a:path w="6858000" h="1224591">
                <a:moveTo>
                  <a:pt x="0" y="0"/>
                </a:moveTo>
                <a:lnTo>
                  <a:pt x="6858000" y="0"/>
                </a:lnTo>
                <a:lnTo>
                  <a:pt x="6858000" y="1224592"/>
                </a:lnTo>
                <a:lnTo>
                  <a:pt x="0" y="1224592"/>
                </a:lnTo>
                <a:lnTo>
                  <a:pt x="0" y="0"/>
                </a:lnTo>
                <a:close/>
              </a:path>
            </a:pathLst>
          </a:custGeom>
          <a:blipFill>
            <a:blip r:embed="rId11"/>
            <a:stretch>
              <a:fillRect/>
            </a:stretch>
          </a:blipFill>
        </p:spPr>
      </p:sp>
      <p:sp>
        <p:nvSpPr>
          <p:cNvPr id="56" name="TextBox 56"/>
          <p:cNvSpPr txBox="1"/>
          <p:nvPr/>
        </p:nvSpPr>
        <p:spPr>
          <a:xfrm>
            <a:off x="1862699" y="412194"/>
            <a:ext cx="3159223" cy="428193"/>
          </a:xfrm>
          <a:prstGeom prst="rect">
            <a:avLst/>
          </a:prstGeom>
        </p:spPr>
        <p:txBody>
          <a:bodyPr lIns="0" tIns="0" rIns="0" bIns="0" rtlCol="0" anchor="t">
            <a:spAutoFit/>
          </a:bodyPr>
          <a:lstStyle/>
          <a:p>
            <a:pPr algn="l">
              <a:lnSpc>
                <a:spcPts val="3438"/>
              </a:lnSpc>
            </a:pPr>
            <a:r>
              <a:rPr lang="en-US" sz="2799">
                <a:solidFill>
                  <a:srgbClr val="203864"/>
                </a:solidFill>
                <a:latin typeface="Glacial Indifference"/>
                <a:ea typeface="Glacial Indifference"/>
                <a:cs typeface="Glacial Indifference"/>
                <a:sym typeface="Glacial Indifference"/>
              </a:rPr>
              <a:t>Person Specification</a:t>
            </a:r>
          </a:p>
        </p:txBody>
      </p:sp>
      <p:sp>
        <p:nvSpPr>
          <p:cNvPr id="57" name="TextBox 57"/>
          <p:cNvSpPr txBox="1"/>
          <p:nvPr/>
        </p:nvSpPr>
        <p:spPr>
          <a:xfrm>
            <a:off x="2090433" y="848820"/>
            <a:ext cx="2775471" cy="428193"/>
          </a:xfrm>
          <a:prstGeom prst="rect">
            <a:avLst/>
          </a:prstGeom>
        </p:spPr>
        <p:txBody>
          <a:bodyPr lIns="0" tIns="0" rIns="0" bIns="0" rtlCol="0" anchor="t">
            <a:spAutoFit/>
          </a:bodyPr>
          <a:lstStyle/>
          <a:p>
            <a:pPr algn="l">
              <a:lnSpc>
                <a:spcPts val="3438"/>
              </a:lnSpc>
            </a:pPr>
            <a:r>
              <a:rPr lang="en-US" sz="2799">
                <a:solidFill>
                  <a:srgbClr val="FA9815"/>
                </a:solidFill>
                <a:latin typeface="Glacial Indifference"/>
                <a:ea typeface="Glacial Indifference"/>
                <a:cs typeface="Glacial Indifference"/>
                <a:sym typeface="Glacial Indifference"/>
              </a:rPr>
              <a:t>Pastoral Manager </a:t>
            </a:r>
          </a:p>
        </p:txBody>
      </p:sp>
      <p:sp>
        <p:nvSpPr>
          <p:cNvPr id="64" name="TextBox 64"/>
          <p:cNvSpPr txBox="1"/>
          <p:nvPr/>
        </p:nvSpPr>
        <p:spPr>
          <a:xfrm>
            <a:off x="5757796" y="2953893"/>
            <a:ext cx="581530" cy="194797"/>
          </a:xfrm>
          <a:prstGeom prst="rect">
            <a:avLst/>
          </a:prstGeom>
        </p:spPr>
        <p:txBody>
          <a:bodyPr lIns="0" tIns="0" rIns="0" bIns="0" rtlCol="0" anchor="t">
            <a:spAutoFit/>
          </a:bodyPr>
          <a:lstStyle/>
          <a:p>
            <a:pPr algn="l">
              <a:lnSpc>
                <a:spcPts val="1679"/>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65" name="TextBox 65"/>
          <p:cNvSpPr txBox="1"/>
          <p:nvPr/>
        </p:nvSpPr>
        <p:spPr>
          <a:xfrm>
            <a:off x="5757796" y="3734943"/>
            <a:ext cx="581530" cy="319831"/>
          </a:xfrm>
          <a:prstGeom prst="rect">
            <a:avLst/>
          </a:prstGeom>
        </p:spPr>
        <p:txBody>
          <a:bodyPr lIns="0" tIns="0" rIns="0" bIns="0" rtlCol="0" anchor="t">
            <a:spAutoFit/>
          </a:bodyPr>
          <a:lstStyle/>
          <a:p>
            <a:pPr algn="l">
              <a:lnSpc>
                <a:spcPts val="3000"/>
              </a:lnSpc>
            </a:pPr>
            <a:r>
              <a:rPr lang="en-US" sz="1100" dirty="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66" name="TextBox 66"/>
          <p:cNvSpPr txBox="1"/>
          <p:nvPr/>
        </p:nvSpPr>
        <p:spPr>
          <a:xfrm>
            <a:off x="5732497" y="4147928"/>
            <a:ext cx="633136" cy="319831"/>
          </a:xfrm>
          <a:prstGeom prst="rect">
            <a:avLst/>
          </a:prstGeom>
        </p:spPr>
        <p:txBody>
          <a:bodyPr lIns="0" tIns="0" rIns="0" bIns="0" rtlCol="0" anchor="t">
            <a:spAutoFit/>
          </a:bodyPr>
          <a:lstStyle/>
          <a:p>
            <a:pPr algn="l">
              <a:lnSpc>
                <a:spcPts val="3000"/>
              </a:lnSpc>
            </a:pPr>
            <a:r>
              <a:rPr lang="en-US" sz="1100">
                <a:solidFill>
                  <a:srgbClr val="000000"/>
                </a:solidFill>
                <a:latin typeface="Century Gothic" panose="020B0502020202020204" pitchFamily="34" charset="0"/>
                <a:ea typeface="Glacial Indifference"/>
                <a:cs typeface="Glacial Indifference"/>
                <a:sym typeface="Glacial Indifference"/>
              </a:rPr>
              <a:t>Desirable</a:t>
            </a:r>
          </a:p>
        </p:txBody>
      </p:sp>
      <p:sp>
        <p:nvSpPr>
          <p:cNvPr id="67" name="TextBox 67"/>
          <p:cNvSpPr txBox="1"/>
          <p:nvPr/>
        </p:nvSpPr>
        <p:spPr>
          <a:xfrm>
            <a:off x="5732497" y="4560922"/>
            <a:ext cx="731802" cy="319831"/>
          </a:xfrm>
          <a:prstGeom prst="rect">
            <a:avLst/>
          </a:prstGeom>
        </p:spPr>
        <p:txBody>
          <a:bodyPr wrap="square" lIns="0" tIns="0" rIns="0" bIns="0" rtlCol="0" anchor="t">
            <a:spAutoFit/>
          </a:bodyPr>
          <a:lstStyle/>
          <a:p>
            <a:pPr algn="l">
              <a:lnSpc>
                <a:spcPts val="3000"/>
              </a:lnSpc>
            </a:pPr>
            <a:r>
              <a:rPr lang="en-US" sz="1100" dirty="0">
                <a:solidFill>
                  <a:srgbClr val="000000"/>
                </a:solidFill>
                <a:latin typeface="Century Gothic" panose="020B0502020202020204" pitchFamily="34" charset="0"/>
                <a:ea typeface="Glacial Indifference"/>
                <a:cs typeface="Glacial Indifference"/>
                <a:sym typeface="Glacial Indifference"/>
              </a:rPr>
              <a:t>Desirable</a:t>
            </a:r>
          </a:p>
        </p:txBody>
      </p:sp>
      <p:sp>
        <p:nvSpPr>
          <p:cNvPr id="68" name="TextBox 68"/>
          <p:cNvSpPr txBox="1"/>
          <p:nvPr/>
        </p:nvSpPr>
        <p:spPr>
          <a:xfrm>
            <a:off x="5752067" y="5130612"/>
            <a:ext cx="581530" cy="194797"/>
          </a:xfrm>
          <a:prstGeom prst="rect">
            <a:avLst/>
          </a:prstGeom>
        </p:spPr>
        <p:txBody>
          <a:bodyPr lIns="0" tIns="0" rIns="0" bIns="0" rtlCol="0" anchor="t">
            <a:spAutoFit/>
          </a:bodyPr>
          <a:lstStyle/>
          <a:p>
            <a:pPr algn="l">
              <a:lnSpc>
                <a:spcPts val="1679"/>
              </a:lnSpc>
            </a:pPr>
            <a:r>
              <a:rPr lang="en-US" sz="1100" dirty="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69" name="TextBox 69"/>
          <p:cNvSpPr txBox="1"/>
          <p:nvPr/>
        </p:nvSpPr>
        <p:spPr>
          <a:xfrm>
            <a:off x="5757796" y="5700103"/>
            <a:ext cx="581530" cy="194797"/>
          </a:xfrm>
          <a:prstGeom prst="rect">
            <a:avLst/>
          </a:prstGeom>
        </p:spPr>
        <p:txBody>
          <a:bodyPr lIns="0" tIns="0" rIns="0" bIns="0" rtlCol="0" anchor="t">
            <a:spAutoFit/>
          </a:bodyPr>
          <a:lstStyle/>
          <a:p>
            <a:pPr algn="l">
              <a:lnSpc>
                <a:spcPts val="1679"/>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70" name="TextBox 70"/>
          <p:cNvSpPr txBox="1"/>
          <p:nvPr/>
        </p:nvSpPr>
        <p:spPr>
          <a:xfrm>
            <a:off x="5757796" y="6248743"/>
            <a:ext cx="581530" cy="194797"/>
          </a:xfrm>
          <a:prstGeom prst="rect">
            <a:avLst/>
          </a:prstGeom>
        </p:spPr>
        <p:txBody>
          <a:bodyPr lIns="0" tIns="0" rIns="0" bIns="0" rtlCol="0" anchor="t">
            <a:spAutoFit/>
          </a:bodyPr>
          <a:lstStyle/>
          <a:p>
            <a:pPr algn="l">
              <a:lnSpc>
                <a:spcPts val="1679"/>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71" name="TextBox 71"/>
          <p:cNvSpPr txBox="1"/>
          <p:nvPr/>
        </p:nvSpPr>
        <p:spPr>
          <a:xfrm>
            <a:off x="5757796" y="6705943"/>
            <a:ext cx="581530" cy="194797"/>
          </a:xfrm>
          <a:prstGeom prst="rect">
            <a:avLst/>
          </a:prstGeom>
        </p:spPr>
        <p:txBody>
          <a:bodyPr lIns="0" tIns="0" rIns="0" bIns="0" rtlCol="0" anchor="t">
            <a:spAutoFit/>
          </a:bodyPr>
          <a:lstStyle/>
          <a:p>
            <a:pPr algn="l">
              <a:lnSpc>
                <a:spcPts val="1679"/>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72" name="TextBox 72"/>
          <p:cNvSpPr txBox="1"/>
          <p:nvPr/>
        </p:nvSpPr>
        <p:spPr>
          <a:xfrm>
            <a:off x="5757796" y="7163143"/>
            <a:ext cx="581530" cy="194797"/>
          </a:xfrm>
          <a:prstGeom prst="rect">
            <a:avLst/>
          </a:prstGeom>
        </p:spPr>
        <p:txBody>
          <a:bodyPr lIns="0" tIns="0" rIns="0" bIns="0" rtlCol="0" anchor="t">
            <a:spAutoFit/>
          </a:bodyPr>
          <a:lstStyle/>
          <a:p>
            <a:pPr algn="l">
              <a:lnSpc>
                <a:spcPts val="1679"/>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73" name="TextBox 73"/>
          <p:cNvSpPr txBox="1"/>
          <p:nvPr/>
        </p:nvSpPr>
        <p:spPr>
          <a:xfrm>
            <a:off x="5757796" y="7620343"/>
            <a:ext cx="581530" cy="194797"/>
          </a:xfrm>
          <a:prstGeom prst="rect">
            <a:avLst/>
          </a:prstGeom>
        </p:spPr>
        <p:txBody>
          <a:bodyPr lIns="0" tIns="0" rIns="0" bIns="0" rtlCol="0" anchor="t">
            <a:spAutoFit/>
          </a:bodyPr>
          <a:lstStyle/>
          <a:p>
            <a:pPr algn="l">
              <a:lnSpc>
                <a:spcPts val="1679"/>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74" name="TextBox 74"/>
          <p:cNvSpPr txBox="1"/>
          <p:nvPr/>
        </p:nvSpPr>
        <p:spPr>
          <a:xfrm>
            <a:off x="5757796" y="8077543"/>
            <a:ext cx="581530" cy="194797"/>
          </a:xfrm>
          <a:prstGeom prst="rect">
            <a:avLst/>
          </a:prstGeom>
        </p:spPr>
        <p:txBody>
          <a:bodyPr lIns="0" tIns="0" rIns="0" bIns="0" rtlCol="0" anchor="t">
            <a:spAutoFit/>
          </a:bodyPr>
          <a:lstStyle/>
          <a:p>
            <a:pPr algn="l">
              <a:lnSpc>
                <a:spcPts val="1679"/>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75" name="TextBox 75"/>
          <p:cNvSpPr txBox="1"/>
          <p:nvPr/>
        </p:nvSpPr>
        <p:spPr>
          <a:xfrm>
            <a:off x="5757796" y="8401393"/>
            <a:ext cx="581530" cy="319831"/>
          </a:xfrm>
          <a:prstGeom prst="rect">
            <a:avLst/>
          </a:prstGeom>
        </p:spPr>
        <p:txBody>
          <a:bodyPr lIns="0" tIns="0" rIns="0" bIns="0" rtlCol="0" anchor="t">
            <a:spAutoFit/>
          </a:bodyPr>
          <a:lstStyle/>
          <a:p>
            <a:pPr algn="l">
              <a:lnSpc>
                <a:spcPts val="3000"/>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76" name="TextBox 76"/>
          <p:cNvSpPr txBox="1"/>
          <p:nvPr/>
        </p:nvSpPr>
        <p:spPr>
          <a:xfrm>
            <a:off x="5757796" y="8823903"/>
            <a:ext cx="581530" cy="310213"/>
          </a:xfrm>
          <a:prstGeom prst="rect">
            <a:avLst/>
          </a:prstGeom>
        </p:spPr>
        <p:txBody>
          <a:bodyPr lIns="0" tIns="0" rIns="0" bIns="0" rtlCol="0" anchor="t">
            <a:spAutoFit/>
          </a:bodyPr>
          <a:lstStyle/>
          <a:p>
            <a:pPr algn="l">
              <a:lnSpc>
                <a:spcPts val="2904"/>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77" name="TextBox 77"/>
          <p:cNvSpPr txBox="1"/>
          <p:nvPr/>
        </p:nvSpPr>
        <p:spPr>
          <a:xfrm>
            <a:off x="5757796" y="9192682"/>
            <a:ext cx="581530" cy="310213"/>
          </a:xfrm>
          <a:prstGeom prst="rect">
            <a:avLst/>
          </a:prstGeom>
        </p:spPr>
        <p:txBody>
          <a:bodyPr lIns="0" tIns="0" rIns="0" bIns="0" rtlCol="0" anchor="t">
            <a:spAutoFit/>
          </a:bodyPr>
          <a:lstStyle/>
          <a:p>
            <a:pPr algn="l">
              <a:lnSpc>
                <a:spcPts val="2904"/>
              </a:lnSpc>
            </a:pPr>
            <a:r>
              <a:rPr lang="en-US" sz="1100">
                <a:solidFill>
                  <a:srgbClr val="000000"/>
                </a:solidFill>
                <a:latin typeface="Century Gothic" panose="020B0502020202020204" pitchFamily="34" charset="0"/>
                <a:ea typeface="Glacial Indifference"/>
                <a:cs typeface="Glacial Indifference"/>
                <a:sym typeface="Glacial Indifference"/>
              </a:rPr>
              <a:t>Essential</a:t>
            </a:r>
          </a:p>
        </p:txBody>
      </p:sp>
      <p:sp>
        <p:nvSpPr>
          <p:cNvPr id="78" name="TextBox 78"/>
          <p:cNvSpPr txBox="1"/>
          <p:nvPr/>
        </p:nvSpPr>
        <p:spPr>
          <a:xfrm>
            <a:off x="5732497" y="3411093"/>
            <a:ext cx="671227" cy="194797"/>
          </a:xfrm>
          <a:prstGeom prst="rect">
            <a:avLst/>
          </a:prstGeom>
        </p:spPr>
        <p:txBody>
          <a:bodyPr lIns="0" tIns="0" rIns="0" bIns="0" rtlCol="0" anchor="t">
            <a:spAutoFit/>
          </a:bodyPr>
          <a:lstStyle/>
          <a:p>
            <a:pPr algn="l">
              <a:lnSpc>
                <a:spcPts val="1679"/>
              </a:lnSpc>
            </a:pPr>
            <a:r>
              <a:rPr lang="en-US" sz="1100">
                <a:solidFill>
                  <a:srgbClr val="000000"/>
                </a:solidFill>
                <a:latin typeface="Century Gothic" panose="020B0502020202020204" pitchFamily="34" charset="0"/>
                <a:ea typeface="Glacial Indifference"/>
                <a:cs typeface="Glacial Indifference"/>
                <a:sym typeface="Glacial Indifference"/>
              </a:rPr>
              <a:t>Desirable </a:t>
            </a:r>
          </a:p>
        </p:txBody>
      </p:sp>
      <p:graphicFrame>
        <p:nvGraphicFramePr>
          <p:cNvPr id="79" name="Table 78">
            <a:extLst>
              <a:ext uri="{FF2B5EF4-FFF2-40B4-BE49-F238E27FC236}">
                <a16:creationId xmlns:a16="http://schemas.microsoft.com/office/drawing/2014/main" id="{C1EA83A1-433D-4814-ADA8-E418437A1E8E}"/>
              </a:ext>
            </a:extLst>
          </p:cNvPr>
          <p:cNvGraphicFramePr>
            <a:graphicFrameLocks noGrp="1"/>
          </p:cNvGraphicFramePr>
          <p:nvPr>
            <p:extLst>
              <p:ext uri="{D42A27DB-BD31-4B8C-83A1-F6EECF244321}">
                <p14:modId xmlns:p14="http://schemas.microsoft.com/office/powerpoint/2010/main" val="3536523613"/>
              </p:ext>
            </p:extLst>
          </p:nvPr>
        </p:nvGraphicFramePr>
        <p:xfrm>
          <a:off x="276749" y="2790224"/>
          <a:ext cx="6304491" cy="6904464"/>
        </p:xfrm>
        <a:graphic>
          <a:graphicData uri="http://schemas.openxmlformats.org/drawingml/2006/table">
            <a:tbl>
              <a:tblPr firstRow="1" bandRow="1">
                <a:tableStyleId>{93296810-A885-4BE3-A3E7-6D5BEEA58F35}</a:tableStyleId>
              </a:tblPr>
              <a:tblGrid>
                <a:gridCol w="1490743">
                  <a:extLst>
                    <a:ext uri="{9D8B030D-6E8A-4147-A177-3AD203B41FA5}">
                      <a16:colId xmlns:a16="http://schemas.microsoft.com/office/drawing/2014/main" val="375364989"/>
                    </a:ext>
                  </a:extLst>
                </a:gridCol>
                <a:gridCol w="3871308">
                  <a:extLst>
                    <a:ext uri="{9D8B030D-6E8A-4147-A177-3AD203B41FA5}">
                      <a16:colId xmlns:a16="http://schemas.microsoft.com/office/drawing/2014/main" val="3364324893"/>
                    </a:ext>
                  </a:extLst>
                </a:gridCol>
                <a:gridCol w="942440">
                  <a:extLst>
                    <a:ext uri="{9D8B030D-6E8A-4147-A177-3AD203B41FA5}">
                      <a16:colId xmlns:a16="http://schemas.microsoft.com/office/drawing/2014/main" val="2911098220"/>
                    </a:ext>
                  </a:extLst>
                </a:gridCol>
              </a:tblGrid>
              <a:tr h="480122">
                <a:tc rowSpan="11">
                  <a:txBody>
                    <a:bodyPr/>
                    <a:lstStyle/>
                    <a:p>
                      <a:pPr algn="ctr"/>
                      <a:r>
                        <a:rPr lang="en-GB" sz="1400" dirty="0">
                          <a:solidFill>
                            <a:srgbClr val="002060"/>
                          </a:solidFill>
                          <a:latin typeface="Century Gothic" panose="020B0502020202020204" pitchFamily="34" charset="0"/>
                        </a:rPr>
                        <a:t>Qualifications and Experience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CE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solidFill>
                            <a:srgbClr val="002060"/>
                          </a:solidFill>
                          <a:latin typeface="Century Gothic" panose="020B0502020202020204" pitchFamily="34" charset="0"/>
                          <a:ea typeface="Glacial Indifference"/>
                          <a:cs typeface="Glacial Indifference"/>
                          <a:sym typeface="Glacial Indifference"/>
                        </a:rPr>
                        <a:t>NVQ level 3 or equivalent qualiﬁcation or experience in a relevant discipline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CE7"/>
                    </a:solidFill>
                  </a:tcPr>
                </a:tc>
                <a:tc>
                  <a:txBody>
                    <a:bodyPr/>
                    <a:lstStyle/>
                    <a:p>
                      <a:pPr algn="ct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CE7"/>
                    </a:solidFill>
                  </a:tcPr>
                </a:tc>
                <a:extLst>
                  <a:ext uri="{0D108BD9-81ED-4DB2-BD59-A6C34878D82A}">
                    <a16:rowId xmlns:a16="http://schemas.microsoft.com/office/drawing/2014/main" val="1978214516"/>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pPr>
                      <a:r>
                        <a:rPr lang="en-US" sz="1050" dirty="0">
                          <a:solidFill>
                            <a:srgbClr val="002060"/>
                          </a:solidFill>
                          <a:latin typeface="Century Gothic" panose="020B0502020202020204" pitchFamily="34" charset="0"/>
                          <a:ea typeface="Glacial Indifference"/>
                          <a:cs typeface="Glacial Indifference"/>
                          <a:sym typeface="Glacial Indifference"/>
                        </a:rPr>
                        <a:t>Current </a:t>
                      </a:r>
                      <a:r>
                        <a:rPr lang="en-US" sz="1050" dirty="0" err="1">
                          <a:solidFill>
                            <a:srgbClr val="002060"/>
                          </a:solidFill>
                          <a:latin typeface="Century Gothic" panose="020B0502020202020204" pitchFamily="34" charset="0"/>
                          <a:ea typeface="Glacial Indifference"/>
                          <a:cs typeface="Glacial Indifference"/>
                          <a:sym typeface="Glacial Indifference"/>
                        </a:rPr>
                        <a:t>pædiatric</a:t>
                      </a:r>
                      <a:r>
                        <a:rPr lang="en-US" sz="1050" dirty="0">
                          <a:solidFill>
                            <a:srgbClr val="002060"/>
                          </a:solidFill>
                          <a:latin typeface="Century Gothic" panose="020B0502020202020204" pitchFamily="34" charset="0"/>
                          <a:ea typeface="Glacial Indifference"/>
                          <a:cs typeface="Glacial Indifference"/>
                          <a:sym typeface="Glacial Indifference"/>
                        </a:rPr>
                        <a:t> first aid certiﬁcate/training</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Desirable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9250938"/>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Current safeguarding certificate/training</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Desirable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05315787"/>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Experience of as a DSL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Desirable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24332893"/>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Experience of working effectively with vulnerable children &amp; young people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49009433"/>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Experience of working effectively with parents/carers </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77479665"/>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Experience of using any or all of Arbor MIS and My Concern (or similar)</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Desirable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060476"/>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Experience of applying behaviour management systems and strategies</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Desirable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81076933"/>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Experience of overseeing student attendance, including the identification of concerns and the implementation of effective intervention strategies</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Desirable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371438"/>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Experience of day-to-day welfare and safeguarding issues</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3030514"/>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Experience of working in a school environment</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Desirable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524182"/>
                  </a:ext>
                </a:extLst>
              </a:tr>
              <a:tr h="480122">
                <a:tc rowSpan="3">
                  <a:txBody>
                    <a:bodyPr/>
                    <a:lstStyle/>
                    <a:p>
                      <a:pPr algn="ctr"/>
                      <a:r>
                        <a:rPr lang="en-GB" sz="1400" b="1" dirty="0">
                          <a:solidFill>
                            <a:srgbClr val="002060"/>
                          </a:solidFill>
                          <a:latin typeface="Century Gothic" panose="020B0502020202020204" pitchFamily="34" charset="0"/>
                        </a:rPr>
                        <a:t>Qualities, Skills and Knowledge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Has the best interests of children and young people as the guiding principles of personal practice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1622599"/>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Understands the barriers faced by vulnerable young people within and outside of education settings</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1747764"/>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An up-to-date understanding of relevant legislation, policies and codes of practice, e.g. child protection, data protection and freedom of information.</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289269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02419" y="1458439"/>
            <a:ext cx="1755581" cy="1224582"/>
          </a:xfrm>
          <a:custGeom>
            <a:avLst/>
            <a:gdLst/>
            <a:ahLst/>
            <a:cxnLst/>
            <a:rect l="l" t="t" r="r" b="b"/>
            <a:pathLst>
              <a:path w="1755581" h="1224582">
                <a:moveTo>
                  <a:pt x="0" y="0"/>
                </a:moveTo>
                <a:lnTo>
                  <a:pt x="1755581" y="0"/>
                </a:lnTo>
                <a:lnTo>
                  <a:pt x="1755581" y="1224582"/>
                </a:lnTo>
                <a:lnTo>
                  <a:pt x="0" y="12245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1459030"/>
            <a:ext cx="1761439" cy="1223991"/>
          </a:xfrm>
          <a:custGeom>
            <a:avLst/>
            <a:gdLst/>
            <a:ahLst/>
            <a:cxnLst/>
            <a:rect l="l" t="t" r="r" b="b"/>
            <a:pathLst>
              <a:path w="1761439" h="1223991">
                <a:moveTo>
                  <a:pt x="0" y="0"/>
                </a:moveTo>
                <a:lnTo>
                  <a:pt x="1761439" y="0"/>
                </a:lnTo>
                <a:lnTo>
                  <a:pt x="1761439" y="1223991"/>
                </a:lnTo>
                <a:lnTo>
                  <a:pt x="0" y="12239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63503" y="321897"/>
            <a:ext cx="6984997" cy="1065428"/>
          </a:xfrm>
          <a:custGeom>
            <a:avLst/>
            <a:gdLst/>
            <a:ahLst/>
            <a:cxnLst/>
            <a:rect l="l" t="t" r="r" b="b"/>
            <a:pathLst>
              <a:path w="6984997" h="1065428">
                <a:moveTo>
                  <a:pt x="0" y="0"/>
                </a:moveTo>
                <a:lnTo>
                  <a:pt x="6984997" y="0"/>
                </a:lnTo>
                <a:lnTo>
                  <a:pt x="6984997" y="1065429"/>
                </a:lnTo>
                <a:lnTo>
                  <a:pt x="0" y="10654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5" name="Group 5"/>
          <p:cNvGrpSpPr>
            <a:grpSpLocks noChangeAspect="1"/>
          </p:cNvGrpSpPr>
          <p:nvPr/>
        </p:nvGrpSpPr>
        <p:grpSpPr>
          <a:xfrm>
            <a:off x="-63503" y="-63503"/>
            <a:ext cx="6984997" cy="370827"/>
            <a:chOff x="0" y="0"/>
            <a:chExt cx="6985000" cy="370827"/>
          </a:xfrm>
        </p:grpSpPr>
        <p:sp>
          <p:nvSpPr>
            <p:cNvPr id="6" name="Freeform 6"/>
            <p:cNvSpPr/>
            <p:nvPr/>
          </p:nvSpPr>
          <p:spPr>
            <a:xfrm>
              <a:off x="63500"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55017"/>
            </a:solidFill>
          </p:spPr>
        </p:sp>
        <p:sp>
          <p:nvSpPr>
            <p:cNvPr id="7" name="Freeform 7"/>
            <p:cNvSpPr/>
            <p:nvPr/>
          </p:nvSpPr>
          <p:spPr>
            <a:xfrm>
              <a:off x="2350643"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EDC02"/>
            </a:solidFill>
          </p:spPr>
        </p:sp>
        <p:sp>
          <p:nvSpPr>
            <p:cNvPr id="8" name="Freeform 8"/>
            <p:cNvSpPr/>
            <p:nvPr/>
          </p:nvSpPr>
          <p:spPr>
            <a:xfrm>
              <a:off x="4637786" y="63500"/>
              <a:ext cx="2283714" cy="243840"/>
            </a:xfrm>
            <a:custGeom>
              <a:avLst/>
              <a:gdLst/>
              <a:ahLst/>
              <a:cxnLst/>
              <a:rect l="l" t="t" r="r" b="b"/>
              <a:pathLst>
                <a:path w="2283714" h="243840">
                  <a:moveTo>
                    <a:pt x="0" y="0"/>
                  </a:moveTo>
                  <a:lnTo>
                    <a:pt x="0" y="243840"/>
                  </a:lnTo>
                  <a:lnTo>
                    <a:pt x="2283714" y="243840"/>
                  </a:lnTo>
                  <a:lnTo>
                    <a:pt x="2283714" y="0"/>
                  </a:lnTo>
                  <a:close/>
                </a:path>
              </a:pathLst>
            </a:custGeom>
            <a:solidFill>
              <a:srgbClr val="FA9815"/>
            </a:solidFill>
          </p:spPr>
        </p:sp>
      </p:grpSp>
      <p:grpSp>
        <p:nvGrpSpPr>
          <p:cNvPr id="9" name="Group 9"/>
          <p:cNvGrpSpPr>
            <a:grpSpLocks noChangeAspect="1"/>
          </p:cNvGrpSpPr>
          <p:nvPr/>
        </p:nvGrpSpPr>
        <p:grpSpPr>
          <a:xfrm>
            <a:off x="-50189" y="9608721"/>
            <a:ext cx="6984997" cy="370827"/>
            <a:chOff x="0" y="0"/>
            <a:chExt cx="6985000" cy="370827"/>
          </a:xfrm>
        </p:grpSpPr>
        <p:sp>
          <p:nvSpPr>
            <p:cNvPr id="10" name="Freeform 10"/>
            <p:cNvSpPr/>
            <p:nvPr/>
          </p:nvSpPr>
          <p:spPr>
            <a:xfrm>
              <a:off x="63500" y="63500"/>
              <a:ext cx="4584065" cy="243840"/>
            </a:xfrm>
            <a:custGeom>
              <a:avLst/>
              <a:gdLst/>
              <a:ahLst/>
              <a:cxnLst/>
              <a:rect l="l" t="t" r="r" b="b"/>
              <a:pathLst>
                <a:path w="4584065" h="243840">
                  <a:moveTo>
                    <a:pt x="0" y="0"/>
                  </a:moveTo>
                  <a:lnTo>
                    <a:pt x="4584065" y="0"/>
                  </a:lnTo>
                  <a:lnTo>
                    <a:pt x="4584065" y="243840"/>
                  </a:lnTo>
                  <a:lnTo>
                    <a:pt x="0" y="243840"/>
                  </a:lnTo>
                  <a:lnTo>
                    <a:pt x="0" y="0"/>
                  </a:lnTo>
                  <a:close/>
                </a:path>
              </a:pathLst>
            </a:custGeom>
            <a:solidFill>
              <a:srgbClr val="F55017"/>
            </a:solidFill>
          </p:spPr>
        </p:sp>
        <p:sp>
          <p:nvSpPr>
            <p:cNvPr id="11" name="Freeform 11"/>
            <p:cNvSpPr/>
            <p:nvPr/>
          </p:nvSpPr>
          <p:spPr>
            <a:xfrm>
              <a:off x="4647565" y="63500"/>
              <a:ext cx="1167130" cy="243840"/>
            </a:xfrm>
            <a:custGeom>
              <a:avLst/>
              <a:gdLst/>
              <a:ahLst/>
              <a:cxnLst/>
              <a:rect l="l" t="t" r="r" b="b"/>
              <a:pathLst>
                <a:path w="1167130" h="243840">
                  <a:moveTo>
                    <a:pt x="0" y="0"/>
                  </a:moveTo>
                  <a:lnTo>
                    <a:pt x="1167130" y="0"/>
                  </a:lnTo>
                  <a:lnTo>
                    <a:pt x="1167130" y="243840"/>
                  </a:lnTo>
                  <a:lnTo>
                    <a:pt x="0" y="243840"/>
                  </a:lnTo>
                  <a:lnTo>
                    <a:pt x="0" y="0"/>
                  </a:lnTo>
                  <a:close/>
                </a:path>
              </a:pathLst>
            </a:custGeom>
            <a:solidFill>
              <a:srgbClr val="FEDC02"/>
            </a:solidFill>
          </p:spPr>
        </p:sp>
        <p:sp>
          <p:nvSpPr>
            <p:cNvPr id="12" name="Freeform 12"/>
            <p:cNvSpPr/>
            <p:nvPr/>
          </p:nvSpPr>
          <p:spPr>
            <a:xfrm>
              <a:off x="5814568" y="63500"/>
              <a:ext cx="1106932" cy="243840"/>
            </a:xfrm>
            <a:custGeom>
              <a:avLst/>
              <a:gdLst/>
              <a:ahLst/>
              <a:cxnLst/>
              <a:rect l="l" t="t" r="r" b="b"/>
              <a:pathLst>
                <a:path w="1106932" h="243840">
                  <a:moveTo>
                    <a:pt x="0" y="0"/>
                  </a:moveTo>
                  <a:lnTo>
                    <a:pt x="0" y="243840"/>
                  </a:lnTo>
                  <a:lnTo>
                    <a:pt x="1106932" y="243840"/>
                  </a:lnTo>
                  <a:lnTo>
                    <a:pt x="1106932" y="0"/>
                  </a:lnTo>
                  <a:close/>
                </a:path>
              </a:pathLst>
            </a:custGeom>
            <a:solidFill>
              <a:srgbClr val="FA9815"/>
            </a:solidFill>
          </p:spPr>
        </p:sp>
      </p:grpSp>
      <p:sp>
        <p:nvSpPr>
          <p:cNvPr id="13" name="Freeform 13"/>
          <p:cNvSpPr/>
          <p:nvPr/>
        </p:nvSpPr>
        <p:spPr>
          <a:xfrm>
            <a:off x="1761439" y="1459030"/>
            <a:ext cx="1755572" cy="1223982"/>
          </a:xfrm>
          <a:custGeom>
            <a:avLst/>
            <a:gdLst/>
            <a:ahLst/>
            <a:cxnLst/>
            <a:rect l="l" t="t" r="r" b="b"/>
            <a:pathLst>
              <a:path w="1755572" h="1223982">
                <a:moveTo>
                  <a:pt x="0" y="0"/>
                </a:moveTo>
                <a:lnTo>
                  <a:pt x="1755572" y="0"/>
                </a:lnTo>
                <a:lnTo>
                  <a:pt x="1755572" y="1223982"/>
                </a:lnTo>
                <a:lnTo>
                  <a:pt x="0" y="1223982"/>
                </a:lnTo>
                <a:lnTo>
                  <a:pt x="0" y="0"/>
                </a:lnTo>
                <a:close/>
              </a:path>
            </a:pathLst>
          </a:custGeom>
          <a:blipFill>
            <a:blip r:embed="rId2">
              <a:extLst>
                <a:ext uri="{96DAC541-7B7A-43D3-8B79-37D633B846F1}">
                  <asvg:svgBlip xmlns:asvg="http://schemas.microsoft.com/office/drawing/2016/SVG/main" r:embed="rId8"/>
                </a:ext>
              </a:extLst>
            </a:blip>
            <a:stretch>
              <a:fillRect/>
            </a:stretch>
          </a:blipFill>
        </p:spPr>
      </p:sp>
      <p:sp>
        <p:nvSpPr>
          <p:cNvPr id="14" name="Freeform 14"/>
          <p:cNvSpPr/>
          <p:nvPr/>
        </p:nvSpPr>
        <p:spPr>
          <a:xfrm>
            <a:off x="3517021" y="1459030"/>
            <a:ext cx="1741913" cy="1223982"/>
          </a:xfrm>
          <a:custGeom>
            <a:avLst/>
            <a:gdLst/>
            <a:ahLst/>
            <a:cxnLst/>
            <a:rect l="l" t="t" r="r" b="b"/>
            <a:pathLst>
              <a:path w="1741913" h="1223982">
                <a:moveTo>
                  <a:pt x="0" y="0"/>
                </a:moveTo>
                <a:lnTo>
                  <a:pt x="1741912" y="0"/>
                </a:lnTo>
                <a:lnTo>
                  <a:pt x="1741912" y="1223982"/>
                </a:lnTo>
                <a:lnTo>
                  <a:pt x="0" y="12239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0" y="1458439"/>
            <a:ext cx="6858000" cy="1224591"/>
          </a:xfrm>
          <a:custGeom>
            <a:avLst/>
            <a:gdLst/>
            <a:ahLst/>
            <a:cxnLst/>
            <a:rect l="l" t="t" r="r" b="b"/>
            <a:pathLst>
              <a:path w="6858000" h="1224591">
                <a:moveTo>
                  <a:pt x="0" y="0"/>
                </a:moveTo>
                <a:lnTo>
                  <a:pt x="6858000" y="0"/>
                </a:lnTo>
                <a:lnTo>
                  <a:pt x="6858000" y="1224592"/>
                </a:lnTo>
                <a:lnTo>
                  <a:pt x="0" y="1224592"/>
                </a:lnTo>
                <a:lnTo>
                  <a:pt x="0" y="0"/>
                </a:lnTo>
                <a:close/>
              </a:path>
            </a:pathLst>
          </a:custGeom>
          <a:blipFill>
            <a:blip r:embed="rId11"/>
            <a:stretch>
              <a:fillRect/>
            </a:stretch>
          </a:blipFill>
        </p:spPr>
      </p:sp>
      <p:sp>
        <p:nvSpPr>
          <p:cNvPr id="50" name="TextBox 50"/>
          <p:cNvSpPr txBox="1"/>
          <p:nvPr/>
        </p:nvSpPr>
        <p:spPr>
          <a:xfrm>
            <a:off x="1862699" y="402669"/>
            <a:ext cx="3159223" cy="437718"/>
          </a:xfrm>
          <a:prstGeom prst="rect">
            <a:avLst/>
          </a:prstGeom>
        </p:spPr>
        <p:txBody>
          <a:bodyPr lIns="0" tIns="0" rIns="0" bIns="0" rtlCol="0" anchor="t">
            <a:spAutoFit/>
          </a:bodyPr>
          <a:lstStyle/>
          <a:p>
            <a:pPr algn="l">
              <a:lnSpc>
                <a:spcPts val="3438"/>
              </a:lnSpc>
            </a:pPr>
            <a:r>
              <a:rPr lang="en-US" sz="2799">
                <a:solidFill>
                  <a:srgbClr val="203864"/>
                </a:solidFill>
                <a:latin typeface="Glacial Indifference"/>
                <a:ea typeface="Glacial Indifference"/>
                <a:cs typeface="Glacial Indifference"/>
                <a:sym typeface="Glacial Indifference"/>
              </a:rPr>
              <a:t>Person Specification</a:t>
            </a:r>
          </a:p>
        </p:txBody>
      </p:sp>
      <p:sp>
        <p:nvSpPr>
          <p:cNvPr id="51" name="TextBox 51"/>
          <p:cNvSpPr txBox="1"/>
          <p:nvPr/>
        </p:nvSpPr>
        <p:spPr>
          <a:xfrm>
            <a:off x="2090433" y="848820"/>
            <a:ext cx="2775471" cy="428193"/>
          </a:xfrm>
          <a:prstGeom prst="rect">
            <a:avLst/>
          </a:prstGeom>
        </p:spPr>
        <p:txBody>
          <a:bodyPr lIns="0" tIns="0" rIns="0" bIns="0" rtlCol="0" anchor="t">
            <a:spAutoFit/>
          </a:bodyPr>
          <a:lstStyle/>
          <a:p>
            <a:pPr algn="l">
              <a:lnSpc>
                <a:spcPts val="3438"/>
              </a:lnSpc>
            </a:pPr>
            <a:r>
              <a:rPr lang="en-US" sz="2799">
                <a:solidFill>
                  <a:srgbClr val="FA9815"/>
                </a:solidFill>
                <a:latin typeface="Glacial Indifference"/>
                <a:ea typeface="Glacial Indifference"/>
                <a:cs typeface="Glacial Indifference"/>
                <a:sym typeface="Glacial Indifference"/>
              </a:rPr>
              <a:t>Pastoral Manager </a:t>
            </a:r>
          </a:p>
        </p:txBody>
      </p:sp>
      <p:graphicFrame>
        <p:nvGraphicFramePr>
          <p:cNvPr id="79" name="Table 78">
            <a:extLst>
              <a:ext uri="{FF2B5EF4-FFF2-40B4-BE49-F238E27FC236}">
                <a16:creationId xmlns:a16="http://schemas.microsoft.com/office/drawing/2014/main" id="{15946B5E-87B4-4A58-8349-77C8080605C2}"/>
              </a:ext>
            </a:extLst>
          </p:cNvPr>
          <p:cNvGraphicFramePr>
            <a:graphicFrameLocks noGrp="1"/>
          </p:cNvGraphicFramePr>
          <p:nvPr>
            <p:extLst>
              <p:ext uri="{D42A27DB-BD31-4B8C-83A1-F6EECF244321}">
                <p14:modId xmlns:p14="http://schemas.microsoft.com/office/powerpoint/2010/main" val="2420781117"/>
              </p:ext>
            </p:extLst>
          </p:nvPr>
        </p:nvGraphicFramePr>
        <p:xfrm>
          <a:off x="276749" y="2790224"/>
          <a:ext cx="6304491" cy="6332964"/>
        </p:xfrm>
        <a:graphic>
          <a:graphicData uri="http://schemas.openxmlformats.org/drawingml/2006/table">
            <a:tbl>
              <a:tblPr firstRow="1" bandRow="1">
                <a:tableStyleId>{93296810-A885-4BE3-A3E7-6D5BEEA58F35}</a:tableStyleId>
              </a:tblPr>
              <a:tblGrid>
                <a:gridCol w="1490743">
                  <a:extLst>
                    <a:ext uri="{9D8B030D-6E8A-4147-A177-3AD203B41FA5}">
                      <a16:colId xmlns:a16="http://schemas.microsoft.com/office/drawing/2014/main" val="375364989"/>
                    </a:ext>
                  </a:extLst>
                </a:gridCol>
                <a:gridCol w="3871308">
                  <a:extLst>
                    <a:ext uri="{9D8B030D-6E8A-4147-A177-3AD203B41FA5}">
                      <a16:colId xmlns:a16="http://schemas.microsoft.com/office/drawing/2014/main" val="3364324893"/>
                    </a:ext>
                  </a:extLst>
                </a:gridCol>
                <a:gridCol w="942440">
                  <a:extLst>
                    <a:ext uri="{9D8B030D-6E8A-4147-A177-3AD203B41FA5}">
                      <a16:colId xmlns:a16="http://schemas.microsoft.com/office/drawing/2014/main" val="2911098220"/>
                    </a:ext>
                  </a:extLst>
                </a:gridCol>
              </a:tblGrid>
              <a:tr h="480122">
                <a:tc rowSpan="13">
                  <a:txBody>
                    <a:bodyPr/>
                    <a:lstStyle/>
                    <a:p>
                      <a:pPr algn="ctr"/>
                      <a:r>
                        <a:rPr lang="en-GB" sz="1400" b="1" dirty="0">
                          <a:solidFill>
                            <a:srgbClr val="002060"/>
                          </a:solidFill>
                          <a:latin typeface="Century Gothic" panose="020B0502020202020204" pitchFamily="34" charset="0"/>
                        </a:rPr>
                        <a:t>Qualities, Skills and Knowledge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DDC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ea typeface="Glacial Indifference"/>
                          <a:cs typeface="Glacial Indifference"/>
                          <a:sym typeface="Glacial Indifference"/>
                        </a:rPr>
                        <a:t>Possesses good interpersonal skills and is able to communicate effectively verbally and in writing</a:t>
                      </a:r>
                      <a:endParaRPr lang="en-US" sz="1050" b="0" dirty="0">
                        <a:solidFill>
                          <a:srgbClr val="002060"/>
                        </a:solidFill>
                        <a:latin typeface="Century Gothic" panose="020B0502020202020204" pitchFamily="34" charset="0"/>
                        <a:ea typeface="Glacial Indifference"/>
                        <a:cs typeface="Glacial Indifference"/>
                        <a:sym typeface="Glacial Indifference"/>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C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CE7"/>
                    </a:solidFill>
                  </a:tcPr>
                </a:tc>
                <a:extLst>
                  <a:ext uri="{0D108BD9-81ED-4DB2-BD59-A6C34878D82A}">
                    <a16:rowId xmlns:a16="http://schemas.microsoft.com/office/drawing/2014/main" val="1978214516"/>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pPr>
                      <a:r>
                        <a:rPr lang="en-GB" sz="1050" b="0" dirty="0">
                          <a:solidFill>
                            <a:srgbClr val="002060"/>
                          </a:solidFill>
                          <a:latin typeface="Century Gothic" panose="020B0502020202020204" pitchFamily="34" charset="0"/>
                          <a:ea typeface="Glacial Indifference"/>
                          <a:cs typeface="Glacial Indifference"/>
                          <a:sym typeface="Glacial Indifference"/>
                        </a:rPr>
                        <a:t>Able to adapt personal style of communication to reﬂect a situation and/or need.</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9250938"/>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1050" b="0" dirty="0">
                          <a:solidFill>
                            <a:srgbClr val="002060"/>
                          </a:solidFill>
                          <a:latin typeface="Century Gothic" panose="020B0502020202020204" pitchFamily="34" charset="0"/>
                        </a:rPr>
                        <a:t>Able to deal with difficult situations in a calm and professional manner.</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05315787"/>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002060"/>
                          </a:solidFill>
                          <a:latin typeface="Century Gothic" panose="020B0502020202020204" pitchFamily="34" charset="0"/>
                          <a:ea typeface="Glacial Indifference"/>
                          <a:cs typeface="Glacial Indifference"/>
                          <a:sym typeface="Glacial Indifference"/>
                        </a:rPr>
                        <a:t>Leads by example in standards of </a:t>
                      </a:r>
                      <a:r>
                        <a:rPr lang="en-US" sz="1050" dirty="0" err="1">
                          <a:solidFill>
                            <a:srgbClr val="002060"/>
                          </a:solidFill>
                          <a:latin typeface="Century Gothic" panose="020B0502020202020204" pitchFamily="34" charset="0"/>
                          <a:ea typeface="Glacial Indifference"/>
                          <a:cs typeface="Glacial Indifference"/>
                          <a:sym typeface="Glacial Indifference"/>
                        </a:rPr>
                        <a:t>behaviour</a:t>
                      </a:r>
                      <a:r>
                        <a:rPr lang="en-US" sz="1050" dirty="0">
                          <a:solidFill>
                            <a:srgbClr val="002060"/>
                          </a:solidFill>
                          <a:latin typeface="Century Gothic" panose="020B0502020202020204" pitchFamily="34" charset="0"/>
                          <a:ea typeface="Glacial Indifference"/>
                          <a:cs typeface="Glacial Indifference"/>
                          <a:sym typeface="Glacial Indifference"/>
                        </a:rPr>
                        <a:t> in the work environment.</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24332893"/>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50" dirty="0">
                          <a:solidFill>
                            <a:srgbClr val="002060"/>
                          </a:solidFill>
                          <a:latin typeface="Century Gothic" panose="020B0502020202020204" pitchFamily="34" charset="0"/>
                          <a:ea typeface="Glacial Indifference"/>
                          <a:cs typeface="Glacial Indifference"/>
                          <a:sym typeface="Glacial Indifference"/>
                        </a:rPr>
                        <a:t>Maintains a professional and friendly outlook and </a:t>
                      </a:r>
                    </a:p>
                    <a:p>
                      <a:pPr algn="l"/>
                      <a:r>
                        <a:rPr lang="en-US" sz="1050" dirty="0">
                          <a:solidFill>
                            <a:srgbClr val="002060"/>
                          </a:solidFill>
                          <a:latin typeface="Century Gothic" panose="020B0502020202020204" pitchFamily="34" charset="0"/>
                          <a:ea typeface="Glacial Indifference"/>
                          <a:cs typeface="Glacial Indifference"/>
                          <a:sym typeface="Glacial Indifference"/>
                        </a:rPr>
                        <a:t>approach to work during busy times.</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49009433"/>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rgbClr val="002060"/>
                          </a:solidFill>
                          <a:latin typeface="Century Gothic" panose="020B0502020202020204" pitchFamily="34" charset="0"/>
                          <a:ea typeface="Glacial Indifference"/>
                          <a:cs typeface="Glacial Indifference"/>
                          <a:sym typeface="Glacial Indifference"/>
                        </a:rPr>
                        <a:t>Has strong organisational and time-management skills, with the ability to prioritise and work under pressure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Essential</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77479665"/>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Can work on own initiative and as a member of a team, knowing when to offer and request support</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Essential</a:t>
                      </a: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060476"/>
                  </a:ext>
                </a:extLst>
              </a:tr>
              <a:tr h="480122">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Able to collaborate with colleagues and agencies to develop and implement support programmes.</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Essential</a:t>
                      </a: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73830758"/>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050" dirty="0">
                          <a:solidFill>
                            <a:srgbClr val="002060"/>
                          </a:solidFill>
                          <a:latin typeface="Century Gothic" panose="020B0502020202020204" pitchFamily="34" charset="0"/>
                        </a:rPr>
                        <a:t>Able to create an environment of trust by delivering on </a:t>
                      </a:r>
                    </a:p>
                    <a:p>
                      <a:r>
                        <a:rPr lang="en-GB" sz="1050" dirty="0">
                          <a:solidFill>
                            <a:srgbClr val="002060"/>
                          </a:solidFill>
                          <a:latin typeface="Century Gothic" panose="020B0502020202020204" pitchFamily="34" charset="0"/>
                        </a:rPr>
                        <a:t>promises.</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Essential</a:t>
                      </a: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81076933"/>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Able to make routine decisions based upon guidelines and procedures laid down within established frameworks.</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0" lang="en-GB" sz="105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rPr>
                        <a:t>Essential</a:t>
                      </a: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371438"/>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0" dirty="0">
                          <a:solidFill>
                            <a:srgbClr val="002060"/>
                          </a:solidFill>
                          <a:latin typeface="Century Gothic" panose="020B0502020202020204" pitchFamily="34" charset="0"/>
                        </a:rPr>
                        <a:t>Is IT literate, with a working knowledge of Google Suite applications </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0" lang="en-GB" sz="105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rPr>
                        <a:t>Essential</a:t>
                      </a: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3030514"/>
                  </a:ext>
                </a:extLst>
              </a:tr>
              <a:tr h="480122">
                <a:tc vMerge="1">
                  <a:txBody>
                    <a:bodyPr/>
                    <a:lstStyle/>
                    <a:p>
                      <a:pPr algn="ct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002060"/>
                          </a:solidFill>
                          <a:latin typeface="Century Gothic" panose="020B0502020202020204" pitchFamily="34" charset="0"/>
                          <a:ea typeface="Glacial Indifference"/>
                          <a:cs typeface="Glacial Indifference"/>
                          <a:sym typeface="Glacial Indifference"/>
                        </a:rPr>
                        <a:t>Able to communicate in an additional language.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050" b="0" dirty="0">
                          <a:solidFill>
                            <a:srgbClr val="002060"/>
                          </a:solidFill>
                          <a:latin typeface="Century Gothic" panose="020B0502020202020204" pitchFamily="34" charset="0"/>
                        </a:rPr>
                        <a:t>Desirable</a:t>
                      </a: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524182"/>
                  </a:ext>
                </a:extLst>
              </a:tr>
              <a:tr h="480122">
                <a:tc vMerge="1">
                  <a:txBody>
                    <a:bodyPr/>
                    <a:lstStyle/>
                    <a:p>
                      <a:pPr algn="ctr"/>
                      <a:endParaRPr lang="en-GB" sz="1400" b="1" dirty="0">
                        <a:solidFill>
                          <a:srgbClr val="002060"/>
                        </a:solidFill>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rgbClr val="002060"/>
                          </a:solidFill>
                          <a:latin typeface="Century Gothic" panose="020B0502020202020204" pitchFamily="34" charset="0"/>
                        </a:rPr>
                        <a:t>Is committed to own professional development </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0" lang="en-GB" sz="105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Essential</a:t>
                      </a:r>
                      <a:endParaRPr lang="en-GB" sz="1050" dirty="0">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1622599"/>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
        <p:cNvGrpSpPr/>
        <p:nvPr/>
      </p:nvGrpSpPr>
      <p:grpSpPr>
        <a:xfrm>
          <a:off x="0" y="0"/>
          <a:ext cx="0" cy="0"/>
          <a:chOff x="0" y="0"/>
          <a:chExt cx="0" cy="0"/>
        </a:xfrm>
      </p:grpSpPr>
      <p:sp>
        <p:nvSpPr>
          <p:cNvPr id="2" name="Freeform 2"/>
          <p:cNvSpPr/>
          <p:nvPr/>
        </p:nvSpPr>
        <p:spPr>
          <a:xfrm>
            <a:off x="5102419" y="1458439"/>
            <a:ext cx="1755581" cy="1224582"/>
          </a:xfrm>
          <a:custGeom>
            <a:avLst/>
            <a:gdLst/>
            <a:ahLst/>
            <a:cxnLst/>
            <a:rect l="l" t="t" r="r" b="b"/>
            <a:pathLst>
              <a:path w="1755581" h="1224582">
                <a:moveTo>
                  <a:pt x="0" y="0"/>
                </a:moveTo>
                <a:lnTo>
                  <a:pt x="1755581" y="0"/>
                </a:lnTo>
                <a:lnTo>
                  <a:pt x="1755581" y="1224582"/>
                </a:lnTo>
                <a:lnTo>
                  <a:pt x="0" y="12245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1459030"/>
            <a:ext cx="1761439" cy="1223991"/>
          </a:xfrm>
          <a:custGeom>
            <a:avLst/>
            <a:gdLst/>
            <a:ahLst/>
            <a:cxnLst/>
            <a:rect l="l" t="t" r="r" b="b"/>
            <a:pathLst>
              <a:path w="1761439" h="1223991">
                <a:moveTo>
                  <a:pt x="0" y="0"/>
                </a:moveTo>
                <a:lnTo>
                  <a:pt x="1761439" y="0"/>
                </a:lnTo>
                <a:lnTo>
                  <a:pt x="1761439" y="1223991"/>
                </a:lnTo>
                <a:lnTo>
                  <a:pt x="0" y="12239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63503" y="321897"/>
            <a:ext cx="6984997" cy="1065428"/>
          </a:xfrm>
          <a:custGeom>
            <a:avLst/>
            <a:gdLst/>
            <a:ahLst/>
            <a:cxnLst/>
            <a:rect l="l" t="t" r="r" b="b"/>
            <a:pathLst>
              <a:path w="6984997" h="1065428">
                <a:moveTo>
                  <a:pt x="0" y="0"/>
                </a:moveTo>
                <a:lnTo>
                  <a:pt x="6984997" y="0"/>
                </a:lnTo>
                <a:lnTo>
                  <a:pt x="6984997" y="1065429"/>
                </a:lnTo>
                <a:lnTo>
                  <a:pt x="0" y="10654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5" name="Group 5"/>
          <p:cNvGrpSpPr>
            <a:grpSpLocks noChangeAspect="1"/>
          </p:cNvGrpSpPr>
          <p:nvPr/>
        </p:nvGrpSpPr>
        <p:grpSpPr>
          <a:xfrm>
            <a:off x="-63503" y="-63503"/>
            <a:ext cx="6984997" cy="370827"/>
            <a:chOff x="0" y="0"/>
            <a:chExt cx="6985000" cy="370827"/>
          </a:xfrm>
        </p:grpSpPr>
        <p:sp>
          <p:nvSpPr>
            <p:cNvPr id="6" name="Freeform 6"/>
            <p:cNvSpPr/>
            <p:nvPr/>
          </p:nvSpPr>
          <p:spPr>
            <a:xfrm>
              <a:off x="63500"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55017"/>
            </a:solidFill>
          </p:spPr>
        </p:sp>
        <p:sp>
          <p:nvSpPr>
            <p:cNvPr id="7" name="Freeform 7"/>
            <p:cNvSpPr/>
            <p:nvPr/>
          </p:nvSpPr>
          <p:spPr>
            <a:xfrm>
              <a:off x="2350643" y="63500"/>
              <a:ext cx="2287143" cy="243840"/>
            </a:xfrm>
            <a:custGeom>
              <a:avLst/>
              <a:gdLst/>
              <a:ahLst/>
              <a:cxnLst/>
              <a:rect l="l" t="t" r="r" b="b"/>
              <a:pathLst>
                <a:path w="2287143" h="243840">
                  <a:moveTo>
                    <a:pt x="0" y="0"/>
                  </a:moveTo>
                  <a:lnTo>
                    <a:pt x="2287143" y="0"/>
                  </a:lnTo>
                  <a:lnTo>
                    <a:pt x="2287143" y="243840"/>
                  </a:lnTo>
                  <a:lnTo>
                    <a:pt x="0" y="243840"/>
                  </a:lnTo>
                  <a:lnTo>
                    <a:pt x="0" y="0"/>
                  </a:lnTo>
                  <a:close/>
                </a:path>
              </a:pathLst>
            </a:custGeom>
            <a:solidFill>
              <a:srgbClr val="FEDC02"/>
            </a:solidFill>
          </p:spPr>
        </p:sp>
        <p:sp>
          <p:nvSpPr>
            <p:cNvPr id="8" name="Freeform 8"/>
            <p:cNvSpPr/>
            <p:nvPr/>
          </p:nvSpPr>
          <p:spPr>
            <a:xfrm>
              <a:off x="4637786" y="63500"/>
              <a:ext cx="2283714" cy="243840"/>
            </a:xfrm>
            <a:custGeom>
              <a:avLst/>
              <a:gdLst/>
              <a:ahLst/>
              <a:cxnLst/>
              <a:rect l="l" t="t" r="r" b="b"/>
              <a:pathLst>
                <a:path w="2283714" h="243840">
                  <a:moveTo>
                    <a:pt x="0" y="0"/>
                  </a:moveTo>
                  <a:lnTo>
                    <a:pt x="0" y="243840"/>
                  </a:lnTo>
                  <a:lnTo>
                    <a:pt x="2283714" y="243840"/>
                  </a:lnTo>
                  <a:lnTo>
                    <a:pt x="2283714" y="0"/>
                  </a:lnTo>
                  <a:close/>
                </a:path>
              </a:pathLst>
            </a:custGeom>
            <a:solidFill>
              <a:srgbClr val="FA9815"/>
            </a:solidFill>
          </p:spPr>
        </p:sp>
      </p:grpSp>
      <p:grpSp>
        <p:nvGrpSpPr>
          <p:cNvPr id="9" name="Group 9"/>
          <p:cNvGrpSpPr>
            <a:grpSpLocks noChangeAspect="1"/>
          </p:cNvGrpSpPr>
          <p:nvPr/>
        </p:nvGrpSpPr>
        <p:grpSpPr>
          <a:xfrm>
            <a:off x="-63503" y="9598657"/>
            <a:ext cx="6984997" cy="370827"/>
            <a:chOff x="0" y="0"/>
            <a:chExt cx="6985000" cy="370827"/>
          </a:xfrm>
        </p:grpSpPr>
        <p:sp>
          <p:nvSpPr>
            <p:cNvPr id="10" name="Freeform 10"/>
            <p:cNvSpPr/>
            <p:nvPr/>
          </p:nvSpPr>
          <p:spPr>
            <a:xfrm>
              <a:off x="63500" y="63500"/>
              <a:ext cx="4584065" cy="243840"/>
            </a:xfrm>
            <a:custGeom>
              <a:avLst/>
              <a:gdLst/>
              <a:ahLst/>
              <a:cxnLst/>
              <a:rect l="l" t="t" r="r" b="b"/>
              <a:pathLst>
                <a:path w="4584065" h="243840">
                  <a:moveTo>
                    <a:pt x="0" y="0"/>
                  </a:moveTo>
                  <a:lnTo>
                    <a:pt x="4584065" y="0"/>
                  </a:lnTo>
                  <a:lnTo>
                    <a:pt x="4584065" y="243840"/>
                  </a:lnTo>
                  <a:lnTo>
                    <a:pt x="0" y="243840"/>
                  </a:lnTo>
                  <a:lnTo>
                    <a:pt x="0" y="0"/>
                  </a:lnTo>
                  <a:close/>
                </a:path>
              </a:pathLst>
            </a:custGeom>
            <a:solidFill>
              <a:srgbClr val="F55017"/>
            </a:solidFill>
          </p:spPr>
        </p:sp>
        <p:sp>
          <p:nvSpPr>
            <p:cNvPr id="11" name="Freeform 11"/>
            <p:cNvSpPr/>
            <p:nvPr/>
          </p:nvSpPr>
          <p:spPr>
            <a:xfrm>
              <a:off x="4647565" y="63500"/>
              <a:ext cx="1167130" cy="243840"/>
            </a:xfrm>
            <a:custGeom>
              <a:avLst/>
              <a:gdLst/>
              <a:ahLst/>
              <a:cxnLst/>
              <a:rect l="l" t="t" r="r" b="b"/>
              <a:pathLst>
                <a:path w="1167130" h="243840">
                  <a:moveTo>
                    <a:pt x="0" y="0"/>
                  </a:moveTo>
                  <a:lnTo>
                    <a:pt x="1167130" y="0"/>
                  </a:lnTo>
                  <a:lnTo>
                    <a:pt x="1167130" y="243840"/>
                  </a:lnTo>
                  <a:lnTo>
                    <a:pt x="0" y="243840"/>
                  </a:lnTo>
                  <a:lnTo>
                    <a:pt x="0" y="0"/>
                  </a:lnTo>
                  <a:close/>
                </a:path>
              </a:pathLst>
            </a:custGeom>
            <a:solidFill>
              <a:srgbClr val="FEDC02"/>
            </a:solidFill>
          </p:spPr>
        </p:sp>
        <p:sp>
          <p:nvSpPr>
            <p:cNvPr id="12" name="Freeform 12"/>
            <p:cNvSpPr/>
            <p:nvPr/>
          </p:nvSpPr>
          <p:spPr>
            <a:xfrm>
              <a:off x="5814568" y="63500"/>
              <a:ext cx="1106932" cy="243840"/>
            </a:xfrm>
            <a:custGeom>
              <a:avLst/>
              <a:gdLst/>
              <a:ahLst/>
              <a:cxnLst/>
              <a:rect l="l" t="t" r="r" b="b"/>
              <a:pathLst>
                <a:path w="1106932" h="243840">
                  <a:moveTo>
                    <a:pt x="0" y="0"/>
                  </a:moveTo>
                  <a:lnTo>
                    <a:pt x="0" y="243840"/>
                  </a:lnTo>
                  <a:lnTo>
                    <a:pt x="1106932" y="243840"/>
                  </a:lnTo>
                  <a:lnTo>
                    <a:pt x="1106932" y="0"/>
                  </a:lnTo>
                  <a:close/>
                </a:path>
              </a:pathLst>
            </a:custGeom>
            <a:solidFill>
              <a:srgbClr val="FA9815"/>
            </a:solidFill>
          </p:spPr>
        </p:sp>
      </p:grpSp>
      <p:sp>
        <p:nvSpPr>
          <p:cNvPr id="13" name="Freeform 13"/>
          <p:cNvSpPr/>
          <p:nvPr/>
        </p:nvSpPr>
        <p:spPr>
          <a:xfrm>
            <a:off x="1761439" y="1459030"/>
            <a:ext cx="1755572" cy="1223982"/>
          </a:xfrm>
          <a:custGeom>
            <a:avLst/>
            <a:gdLst/>
            <a:ahLst/>
            <a:cxnLst/>
            <a:rect l="l" t="t" r="r" b="b"/>
            <a:pathLst>
              <a:path w="1755572" h="1223982">
                <a:moveTo>
                  <a:pt x="0" y="0"/>
                </a:moveTo>
                <a:lnTo>
                  <a:pt x="1755572" y="0"/>
                </a:lnTo>
                <a:lnTo>
                  <a:pt x="1755572" y="1223982"/>
                </a:lnTo>
                <a:lnTo>
                  <a:pt x="0" y="1223982"/>
                </a:lnTo>
                <a:lnTo>
                  <a:pt x="0" y="0"/>
                </a:lnTo>
                <a:close/>
              </a:path>
            </a:pathLst>
          </a:custGeom>
          <a:blipFill>
            <a:blip r:embed="rId2">
              <a:extLst>
                <a:ext uri="{96DAC541-7B7A-43D3-8B79-37D633B846F1}">
                  <asvg:svgBlip xmlns:asvg="http://schemas.microsoft.com/office/drawing/2016/SVG/main" r:embed="rId8"/>
                </a:ext>
              </a:extLst>
            </a:blip>
            <a:stretch>
              <a:fillRect/>
            </a:stretch>
          </a:blipFill>
        </p:spPr>
      </p:sp>
      <p:sp>
        <p:nvSpPr>
          <p:cNvPr id="14" name="Freeform 14"/>
          <p:cNvSpPr/>
          <p:nvPr/>
        </p:nvSpPr>
        <p:spPr>
          <a:xfrm>
            <a:off x="3517021" y="1459030"/>
            <a:ext cx="1741913" cy="1223982"/>
          </a:xfrm>
          <a:custGeom>
            <a:avLst/>
            <a:gdLst/>
            <a:ahLst/>
            <a:cxnLst/>
            <a:rect l="l" t="t" r="r" b="b"/>
            <a:pathLst>
              <a:path w="1741913" h="1223982">
                <a:moveTo>
                  <a:pt x="0" y="0"/>
                </a:moveTo>
                <a:lnTo>
                  <a:pt x="1741912" y="0"/>
                </a:lnTo>
                <a:lnTo>
                  <a:pt x="1741912" y="1223982"/>
                </a:lnTo>
                <a:lnTo>
                  <a:pt x="0" y="12239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0" y="1458439"/>
            <a:ext cx="6858000" cy="1224591"/>
          </a:xfrm>
          <a:custGeom>
            <a:avLst/>
            <a:gdLst/>
            <a:ahLst/>
            <a:cxnLst/>
            <a:rect l="l" t="t" r="r" b="b"/>
            <a:pathLst>
              <a:path w="6858000" h="1224591">
                <a:moveTo>
                  <a:pt x="0" y="0"/>
                </a:moveTo>
                <a:lnTo>
                  <a:pt x="6858000" y="0"/>
                </a:lnTo>
                <a:lnTo>
                  <a:pt x="6858000" y="1224592"/>
                </a:lnTo>
                <a:lnTo>
                  <a:pt x="0" y="1224592"/>
                </a:lnTo>
                <a:lnTo>
                  <a:pt x="0" y="0"/>
                </a:lnTo>
                <a:close/>
              </a:path>
            </a:pathLst>
          </a:custGeom>
          <a:blipFill>
            <a:blip r:embed="rId11"/>
            <a:stretch>
              <a:fillRect/>
            </a:stretch>
          </a:blipFill>
        </p:spPr>
      </p:sp>
      <p:sp>
        <p:nvSpPr>
          <p:cNvPr id="16" name="Freeform 16"/>
          <p:cNvSpPr/>
          <p:nvPr/>
        </p:nvSpPr>
        <p:spPr>
          <a:xfrm>
            <a:off x="-63503" y="2619508"/>
            <a:ext cx="6968690" cy="7072036"/>
          </a:xfrm>
          <a:custGeom>
            <a:avLst/>
            <a:gdLst/>
            <a:ahLst/>
            <a:cxnLst/>
            <a:rect l="l" t="t" r="r" b="b"/>
            <a:pathLst>
              <a:path w="6968690" h="7072036">
                <a:moveTo>
                  <a:pt x="0" y="0"/>
                </a:moveTo>
                <a:lnTo>
                  <a:pt x="6968690" y="0"/>
                </a:lnTo>
                <a:lnTo>
                  <a:pt x="6968690" y="7072037"/>
                </a:lnTo>
                <a:lnTo>
                  <a:pt x="0" y="70720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Freeform 17"/>
          <p:cNvSpPr/>
          <p:nvPr/>
        </p:nvSpPr>
        <p:spPr>
          <a:xfrm>
            <a:off x="1130798" y="2861901"/>
            <a:ext cx="827761" cy="827761"/>
          </a:xfrm>
          <a:custGeom>
            <a:avLst/>
            <a:gdLst/>
            <a:ahLst/>
            <a:cxnLst/>
            <a:rect l="l" t="t" r="r" b="b"/>
            <a:pathLst>
              <a:path w="827761" h="827761">
                <a:moveTo>
                  <a:pt x="0" y="0"/>
                </a:moveTo>
                <a:lnTo>
                  <a:pt x="827761" y="0"/>
                </a:lnTo>
                <a:lnTo>
                  <a:pt x="827761" y="827760"/>
                </a:lnTo>
                <a:lnTo>
                  <a:pt x="0" y="827760"/>
                </a:lnTo>
                <a:lnTo>
                  <a:pt x="0" y="0"/>
                </a:lnTo>
                <a:close/>
              </a:path>
            </a:pathLst>
          </a:custGeom>
          <a:blipFill>
            <a:blip r:embed="rId14"/>
            <a:stretch>
              <a:fillRect/>
            </a:stretch>
          </a:blipFill>
        </p:spPr>
      </p:sp>
      <p:sp>
        <p:nvSpPr>
          <p:cNvPr id="18" name="Freeform 18"/>
          <p:cNvSpPr/>
          <p:nvPr/>
        </p:nvSpPr>
        <p:spPr>
          <a:xfrm>
            <a:off x="1098737" y="6162199"/>
            <a:ext cx="863994" cy="863994"/>
          </a:xfrm>
          <a:custGeom>
            <a:avLst/>
            <a:gdLst/>
            <a:ahLst/>
            <a:cxnLst/>
            <a:rect l="l" t="t" r="r" b="b"/>
            <a:pathLst>
              <a:path w="863994" h="863994">
                <a:moveTo>
                  <a:pt x="0" y="0"/>
                </a:moveTo>
                <a:lnTo>
                  <a:pt x="863994" y="0"/>
                </a:lnTo>
                <a:lnTo>
                  <a:pt x="863994" y="863993"/>
                </a:lnTo>
                <a:lnTo>
                  <a:pt x="0" y="86399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9" name="Freeform 19"/>
          <p:cNvSpPr/>
          <p:nvPr/>
        </p:nvSpPr>
        <p:spPr>
          <a:xfrm>
            <a:off x="1098737" y="7276205"/>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0" name="Freeform 20"/>
          <p:cNvSpPr/>
          <p:nvPr/>
        </p:nvSpPr>
        <p:spPr>
          <a:xfrm>
            <a:off x="1130798" y="3867483"/>
            <a:ext cx="863994" cy="863994"/>
          </a:xfrm>
          <a:custGeom>
            <a:avLst/>
            <a:gdLst/>
            <a:ahLst/>
            <a:cxnLst/>
            <a:rect l="l" t="t" r="r" b="b"/>
            <a:pathLst>
              <a:path w="863994" h="863994">
                <a:moveTo>
                  <a:pt x="0" y="0"/>
                </a:moveTo>
                <a:lnTo>
                  <a:pt x="863994" y="0"/>
                </a:lnTo>
                <a:lnTo>
                  <a:pt x="863994" y="863994"/>
                </a:lnTo>
                <a:lnTo>
                  <a:pt x="0" y="863994"/>
                </a:lnTo>
                <a:lnTo>
                  <a:pt x="0" y="0"/>
                </a:lnTo>
                <a:close/>
              </a:path>
            </a:pathLst>
          </a:custGeom>
          <a:blipFill>
            <a:blip r:embed="rId15">
              <a:extLst>
                <a:ext uri="{96DAC541-7B7A-43D3-8B79-37D633B846F1}">
                  <asvg:svgBlip xmlns:asvg="http://schemas.microsoft.com/office/drawing/2016/SVG/main" r:embed="rId19"/>
                </a:ext>
              </a:extLst>
            </a:blip>
            <a:stretch>
              <a:fillRect/>
            </a:stretch>
          </a:blipFill>
        </p:spPr>
      </p:sp>
      <p:sp>
        <p:nvSpPr>
          <p:cNvPr id="21" name="Freeform 21"/>
          <p:cNvSpPr/>
          <p:nvPr/>
        </p:nvSpPr>
        <p:spPr>
          <a:xfrm>
            <a:off x="1171575" y="4927435"/>
            <a:ext cx="786984" cy="786984"/>
          </a:xfrm>
          <a:custGeom>
            <a:avLst/>
            <a:gdLst/>
            <a:ahLst/>
            <a:cxnLst/>
            <a:rect l="l" t="t" r="r" b="b"/>
            <a:pathLst>
              <a:path w="786984" h="786984">
                <a:moveTo>
                  <a:pt x="0" y="0"/>
                </a:moveTo>
                <a:lnTo>
                  <a:pt x="786984" y="0"/>
                </a:lnTo>
                <a:lnTo>
                  <a:pt x="786984" y="786984"/>
                </a:lnTo>
                <a:lnTo>
                  <a:pt x="0" y="786984"/>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2" name="Freeform 22"/>
          <p:cNvSpPr/>
          <p:nvPr/>
        </p:nvSpPr>
        <p:spPr>
          <a:xfrm>
            <a:off x="1075696" y="5345982"/>
            <a:ext cx="863994" cy="863994"/>
          </a:xfrm>
          <a:custGeom>
            <a:avLst/>
            <a:gdLst/>
            <a:ahLst/>
            <a:cxnLst/>
            <a:rect l="l" t="t" r="r" b="b"/>
            <a:pathLst>
              <a:path w="863994" h="863994">
                <a:moveTo>
                  <a:pt x="0" y="0"/>
                </a:moveTo>
                <a:lnTo>
                  <a:pt x="863994" y="0"/>
                </a:lnTo>
                <a:lnTo>
                  <a:pt x="863994" y="863994"/>
                </a:lnTo>
                <a:lnTo>
                  <a:pt x="0" y="863994"/>
                </a:lnTo>
                <a:lnTo>
                  <a:pt x="0" y="0"/>
                </a:lnTo>
                <a:close/>
              </a:path>
            </a:pathLst>
          </a:custGeom>
          <a:blipFill>
            <a:blip r:embed="rId15">
              <a:extLst>
                <a:ext uri="{96DAC541-7B7A-43D3-8B79-37D633B846F1}">
                  <asvg:svgBlip xmlns:asvg="http://schemas.microsoft.com/office/drawing/2016/SVG/main" r:embed="rId22"/>
                </a:ext>
              </a:extLst>
            </a:blip>
            <a:stretch>
              <a:fillRect/>
            </a:stretch>
          </a:blipFill>
        </p:spPr>
      </p:sp>
      <p:sp>
        <p:nvSpPr>
          <p:cNvPr id="23" name="Freeform 23"/>
          <p:cNvSpPr/>
          <p:nvPr/>
        </p:nvSpPr>
        <p:spPr>
          <a:xfrm>
            <a:off x="1098737" y="6162199"/>
            <a:ext cx="863994" cy="863994"/>
          </a:xfrm>
          <a:custGeom>
            <a:avLst/>
            <a:gdLst/>
            <a:ahLst/>
            <a:cxnLst/>
            <a:rect l="l" t="t" r="r" b="b"/>
            <a:pathLst>
              <a:path w="863994" h="863994">
                <a:moveTo>
                  <a:pt x="0" y="0"/>
                </a:moveTo>
                <a:lnTo>
                  <a:pt x="863994" y="0"/>
                </a:lnTo>
                <a:lnTo>
                  <a:pt x="863994" y="863993"/>
                </a:lnTo>
                <a:lnTo>
                  <a:pt x="0" y="863993"/>
                </a:lnTo>
                <a:lnTo>
                  <a:pt x="0" y="0"/>
                </a:lnTo>
                <a:close/>
              </a:path>
            </a:pathLst>
          </a:custGeom>
          <a:blipFill>
            <a:blip r:embed="rId23"/>
            <a:stretch>
              <a:fillRect/>
            </a:stretch>
          </a:blipFill>
        </p:spPr>
      </p:sp>
      <p:sp>
        <p:nvSpPr>
          <p:cNvPr id="24" name="Freeform 24"/>
          <p:cNvSpPr/>
          <p:nvPr/>
        </p:nvSpPr>
        <p:spPr>
          <a:xfrm>
            <a:off x="1098737" y="7276205"/>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24"/>
            <a:stretch>
              <a:fillRect/>
            </a:stretch>
          </a:blipFill>
        </p:spPr>
      </p:sp>
      <p:sp>
        <p:nvSpPr>
          <p:cNvPr id="25" name="Freeform 25"/>
          <p:cNvSpPr/>
          <p:nvPr/>
        </p:nvSpPr>
        <p:spPr>
          <a:xfrm>
            <a:off x="1130798" y="3867483"/>
            <a:ext cx="863994" cy="863994"/>
          </a:xfrm>
          <a:custGeom>
            <a:avLst/>
            <a:gdLst/>
            <a:ahLst/>
            <a:cxnLst/>
            <a:rect l="l" t="t" r="r" b="b"/>
            <a:pathLst>
              <a:path w="863994" h="863994">
                <a:moveTo>
                  <a:pt x="0" y="0"/>
                </a:moveTo>
                <a:lnTo>
                  <a:pt x="863994" y="0"/>
                </a:lnTo>
                <a:lnTo>
                  <a:pt x="863994" y="863994"/>
                </a:lnTo>
                <a:lnTo>
                  <a:pt x="0" y="863994"/>
                </a:lnTo>
                <a:lnTo>
                  <a:pt x="0" y="0"/>
                </a:lnTo>
                <a:close/>
              </a:path>
            </a:pathLst>
          </a:custGeom>
          <a:blipFill>
            <a:blip r:embed="rId25"/>
            <a:stretch>
              <a:fillRect/>
            </a:stretch>
          </a:blipFill>
        </p:spPr>
      </p:sp>
      <p:sp>
        <p:nvSpPr>
          <p:cNvPr id="26" name="Freeform 26"/>
          <p:cNvSpPr/>
          <p:nvPr/>
        </p:nvSpPr>
        <p:spPr>
          <a:xfrm>
            <a:off x="1171575" y="4927435"/>
            <a:ext cx="786984" cy="786984"/>
          </a:xfrm>
          <a:custGeom>
            <a:avLst/>
            <a:gdLst/>
            <a:ahLst/>
            <a:cxnLst/>
            <a:rect l="l" t="t" r="r" b="b"/>
            <a:pathLst>
              <a:path w="786984" h="786984">
                <a:moveTo>
                  <a:pt x="0" y="0"/>
                </a:moveTo>
                <a:lnTo>
                  <a:pt x="786984" y="0"/>
                </a:lnTo>
                <a:lnTo>
                  <a:pt x="786984" y="786984"/>
                </a:lnTo>
                <a:lnTo>
                  <a:pt x="0" y="786984"/>
                </a:lnTo>
                <a:lnTo>
                  <a:pt x="0" y="0"/>
                </a:lnTo>
                <a:close/>
              </a:path>
            </a:pathLst>
          </a:custGeom>
          <a:blipFill>
            <a:blip r:embed="rId14"/>
            <a:stretch>
              <a:fillRect/>
            </a:stretch>
          </a:blipFill>
        </p:spPr>
      </p:sp>
      <p:sp>
        <p:nvSpPr>
          <p:cNvPr id="27" name="Freeform 27"/>
          <p:cNvSpPr/>
          <p:nvPr/>
        </p:nvSpPr>
        <p:spPr>
          <a:xfrm>
            <a:off x="1075696" y="5345982"/>
            <a:ext cx="863994" cy="863994"/>
          </a:xfrm>
          <a:custGeom>
            <a:avLst/>
            <a:gdLst/>
            <a:ahLst/>
            <a:cxnLst/>
            <a:rect l="l" t="t" r="r" b="b"/>
            <a:pathLst>
              <a:path w="863994" h="863994">
                <a:moveTo>
                  <a:pt x="0" y="0"/>
                </a:moveTo>
                <a:lnTo>
                  <a:pt x="863994" y="0"/>
                </a:lnTo>
                <a:lnTo>
                  <a:pt x="863994" y="863994"/>
                </a:lnTo>
                <a:lnTo>
                  <a:pt x="0" y="863994"/>
                </a:lnTo>
                <a:lnTo>
                  <a:pt x="0" y="0"/>
                </a:lnTo>
                <a:close/>
              </a:path>
            </a:pathLst>
          </a:custGeom>
          <a:blipFill>
            <a:blip r:embed="rId26"/>
            <a:stretch>
              <a:fillRect/>
            </a:stretch>
          </a:blipFill>
        </p:spPr>
      </p:sp>
      <p:sp>
        <p:nvSpPr>
          <p:cNvPr id="28" name="TextBox 28"/>
          <p:cNvSpPr txBox="1"/>
          <p:nvPr/>
        </p:nvSpPr>
        <p:spPr>
          <a:xfrm>
            <a:off x="1758325" y="458776"/>
            <a:ext cx="3372545" cy="764559"/>
          </a:xfrm>
          <a:prstGeom prst="rect">
            <a:avLst/>
          </a:prstGeom>
        </p:spPr>
        <p:txBody>
          <a:bodyPr lIns="0" tIns="0" rIns="0" bIns="0" rtlCol="0" anchor="t">
            <a:spAutoFit/>
          </a:bodyPr>
          <a:lstStyle/>
          <a:p>
            <a:pPr algn="l">
              <a:lnSpc>
                <a:spcPts val="6159"/>
              </a:lnSpc>
            </a:pPr>
            <a:r>
              <a:rPr lang="en-US" sz="4400">
                <a:solidFill>
                  <a:srgbClr val="FFFFFF"/>
                </a:solidFill>
                <a:latin typeface="Glacial Indifference"/>
                <a:ea typeface="Glacial Indifference"/>
                <a:cs typeface="Glacial Indifference"/>
                <a:sym typeface="Glacial Indifference"/>
              </a:rPr>
              <a:t>How to Apply</a:t>
            </a:r>
          </a:p>
        </p:txBody>
      </p:sp>
      <p:sp>
        <p:nvSpPr>
          <p:cNvPr id="29" name="TextBox 29"/>
          <p:cNvSpPr txBox="1"/>
          <p:nvPr/>
        </p:nvSpPr>
        <p:spPr>
          <a:xfrm>
            <a:off x="1007602" y="9681524"/>
            <a:ext cx="2653627" cy="174606"/>
          </a:xfrm>
          <a:prstGeom prst="rect">
            <a:avLst/>
          </a:prstGeom>
        </p:spPr>
        <p:txBody>
          <a:bodyPr lIns="0" tIns="0" rIns="0" bIns="0" rtlCol="0" anchor="t">
            <a:spAutoFit/>
          </a:bodyPr>
          <a:lstStyle/>
          <a:p>
            <a:pPr algn="l">
              <a:lnSpc>
                <a:spcPts val="1400"/>
              </a:lnSpc>
            </a:pPr>
            <a:r>
              <a:rPr lang="en-US" sz="1000">
                <a:solidFill>
                  <a:srgbClr val="000000"/>
                </a:solidFill>
                <a:latin typeface="Glacial Indifference"/>
                <a:ea typeface="Glacial Indifference"/>
                <a:cs typeface="Glacial Indifference"/>
                <a:sym typeface="Glacial Indifference"/>
              </a:rPr>
              <a:t>We look forward to receiving your application. </a:t>
            </a:r>
          </a:p>
        </p:txBody>
      </p:sp>
      <p:sp>
        <p:nvSpPr>
          <p:cNvPr id="30" name="TextBox 30"/>
          <p:cNvSpPr txBox="1"/>
          <p:nvPr/>
        </p:nvSpPr>
        <p:spPr>
          <a:xfrm>
            <a:off x="73526" y="8468777"/>
            <a:ext cx="6710938" cy="1000274"/>
          </a:xfrm>
          <a:prstGeom prst="rect">
            <a:avLst/>
          </a:prstGeom>
        </p:spPr>
        <p:txBody>
          <a:bodyPr lIns="0" tIns="0" rIns="0" bIns="0" rtlCol="0" anchor="t">
            <a:spAutoFit/>
          </a:bodyPr>
          <a:lstStyle/>
          <a:p>
            <a:pPr>
              <a:lnSpc>
                <a:spcPts val="1320"/>
              </a:lnSpc>
            </a:pPr>
            <a:r>
              <a:rPr lang="en-US" sz="1100" spc="5" dirty="0">
                <a:solidFill>
                  <a:srgbClr val="FFFFFF"/>
                </a:solidFill>
                <a:latin typeface="Glacial Indifference"/>
                <a:ea typeface="Glacial Indifference"/>
                <a:cs typeface="Glacial Indifference"/>
                <a:sym typeface="Glacial Indifference"/>
              </a:rPr>
              <a:t>Candidates must ensure that if they are successful at interview, that they are able to provide evidence of their Right to Work and Remain in the UK. The school is not able to employ any person who cannot validate their Right to Work and Remain in the UK in the line with the Asylum, Immigration and Nationality Act 2000. Successful candidates will be required to apply for an enhanced Criminal Record Check via the DBS. We are committed to safeguarding and promoting the welfare of our children and expect all members of staff to share this commitment. </a:t>
            </a:r>
          </a:p>
        </p:txBody>
      </p:sp>
      <p:sp>
        <p:nvSpPr>
          <p:cNvPr id="31" name="TextBox 31"/>
          <p:cNvSpPr txBox="1"/>
          <p:nvPr/>
        </p:nvSpPr>
        <p:spPr>
          <a:xfrm>
            <a:off x="358550" y="2658765"/>
            <a:ext cx="459972" cy="5552837"/>
          </a:xfrm>
          <a:prstGeom prst="rect">
            <a:avLst/>
          </a:prstGeom>
        </p:spPr>
        <p:txBody>
          <a:bodyPr lIns="0" tIns="0" rIns="0" bIns="0" rtlCol="0" anchor="t">
            <a:spAutoFit/>
          </a:bodyPr>
          <a:lstStyle/>
          <a:p>
            <a:pPr algn="just">
              <a:lnSpc>
                <a:spcPts val="8784"/>
              </a:lnSpc>
            </a:pPr>
            <a:r>
              <a:rPr lang="en-US" sz="6600">
                <a:solidFill>
                  <a:srgbClr val="FFFFFF"/>
                </a:solidFill>
                <a:latin typeface="Quad"/>
                <a:ea typeface="Quad"/>
                <a:cs typeface="Quad"/>
                <a:sym typeface="Quad"/>
              </a:rPr>
              <a:t>1 2 3 4 5</a:t>
            </a:r>
          </a:p>
        </p:txBody>
      </p:sp>
      <p:sp>
        <p:nvSpPr>
          <p:cNvPr id="32" name="TextBox 32"/>
          <p:cNvSpPr txBox="1"/>
          <p:nvPr/>
        </p:nvSpPr>
        <p:spPr>
          <a:xfrm>
            <a:off x="2274360" y="2969143"/>
            <a:ext cx="3766661" cy="628706"/>
          </a:xfrm>
          <a:prstGeom prst="rect">
            <a:avLst/>
          </a:prstGeom>
        </p:spPr>
        <p:txBody>
          <a:bodyPr lIns="0" tIns="0" rIns="0" bIns="0" rtlCol="0" anchor="t">
            <a:spAutoFit/>
          </a:bodyPr>
          <a:lstStyle/>
          <a:p>
            <a:pPr algn="l">
              <a:lnSpc>
                <a:spcPts val="1679"/>
              </a:lnSpc>
            </a:pPr>
            <a:r>
              <a:rPr lang="en-US" sz="1399">
                <a:solidFill>
                  <a:srgbClr val="FFC000"/>
                </a:solidFill>
                <a:latin typeface="Glacial Indifference"/>
                <a:ea typeface="Glacial Indifference"/>
                <a:cs typeface="Glacial Indifference"/>
                <a:sym typeface="Glacial Indifference"/>
              </a:rPr>
              <a:t>Job Description &amp; Personal Speciﬁcation </a:t>
            </a:r>
            <a:r>
              <a:rPr lang="en-US" sz="1399">
                <a:solidFill>
                  <a:srgbClr val="FFFFFF"/>
                </a:solidFill>
                <a:latin typeface="Glacial Indifference"/>
                <a:ea typeface="Glacial Indifference"/>
                <a:cs typeface="Glacial Indifference"/>
                <a:sym typeface="Glacial Indifference"/>
              </a:rPr>
              <a:t>Please read the job description and person speciﬁcation carefully</a:t>
            </a:r>
          </a:p>
        </p:txBody>
      </p:sp>
      <p:sp>
        <p:nvSpPr>
          <p:cNvPr id="33" name="TextBox 33"/>
          <p:cNvSpPr txBox="1"/>
          <p:nvPr/>
        </p:nvSpPr>
        <p:spPr>
          <a:xfrm>
            <a:off x="2274360" y="4034005"/>
            <a:ext cx="3802256" cy="628706"/>
          </a:xfrm>
          <a:prstGeom prst="rect">
            <a:avLst/>
          </a:prstGeom>
        </p:spPr>
        <p:txBody>
          <a:bodyPr lIns="0" tIns="0" rIns="0" bIns="0" rtlCol="0" anchor="t">
            <a:spAutoFit/>
          </a:bodyPr>
          <a:lstStyle/>
          <a:p>
            <a:pPr algn="l">
              <a:lnSpc>
                <a:spcPts val="1679"/>
              </a:lnSpc>
            </a:pPr>
            <a:r>
              <a:rPr lang="en-US" sz="1399">
                <a:solidFill>
                  <a:srgbClr val="FFC000"/>
                </a:solidFill>
                <a:latin typeface="Glacial Indifference"/>
                <a:ea typeface="Glacial Indifference"/>
                <a:cs typeface="Glacial Indifference"/>
                <a:sym typeface="Glacial Indifference"/>
              </a:rPr>
              <a:t>Application Form </a:t>
            </a:r>
            <a:r>
              <a:rPr lang="en-US" sz="1399">
                <a:solidFill>
                  <a:srgbClr val="FFFFFF"/>
                </a:solidFill>
                <a:latin typeface="Glacial Indifference"/>
                <a:ea typeface="Glacial Indifference"/>
                <a:cs typeface="Glacial Indifference"/>
                <a:sym typeface="Glacial Indifference"/>
              </a:rPr>
              <a:t>Complete the Primary Advantage application form either electronically or print it off and hand write it</a:t>
            </a:r>
          </a:p>
        </p:txBody>
      </p:sp>
      <p:sp>
        <p:nvSpPr>
          <p:cNvPr id="34" name="TextBox 34"/>
          <p:cNvSpPr txBox="1"/>
          <p:nvPr/>
        </p:nvSpPr>
        <p:spPr>
          <a:xfrm>
            <a:off x="2274360" y="6155526"/>
            <a:ext cx="4088282" cy="543037"/>
          </a:xfrm>
          <a:prstGeom prst="rect">
            <a:avLst/>
          </a:prstGeom>
        </p:spPr>
        <p:txBody>
          <a:bodyPr lIns="0" tIns="0" rIns="0" bIns="0" rtlCol="0" anchor="t">
            <a:spAutoFit/>
          </a:bodyPr>
          <a:lstStyle/>
          <a:p>
            <a:pPr algn="l">
              <a:lnSpc>
                <a:spcPts val="1439"/>
              </a:lnSpc>
            </a:pPr>
            <a:r>
              <a:rPr lang="en-US" sz="1200" dirty="0">
                <a:solidFill>
                  <a:srgbClr val="FFC000"/>
                </a:solidFill>
                <a:latin typeface="Glacial Indifference"/>
                <a:ea typeface="Glacial Indifference"/>
                <a:cs typeface="Glacial Indifference"/>
                <a:sym typeface="Glacial Indifference"/>
              </a:rPr>
              <a:t>Employment History </a:t>
            </a:r>
            <a:r>
              <a:rPr lang="en-US" sz="1200" dirty="0">
                <a:solidFill>
                  <a:srgbClr val="FFFFFF"/>
                </a:solidFill>
                <a:latin typeface="Glacial Indifference"/>
                <a:ea typeface="Glacial Indifference"/>
                <a:cs typeface="Glacial Indifference"/>
                <a:sym typeface="Glacial Indifference"/>
              </a:rPr>
              <a:t>Candidates are advised that when completing the references section on the application form to please ensure that: </a:t>
            </a:r>
          </a:p>
        </p:txBody>
      </p:sp>
      <p:sp>
        <p:nvSpPr>
          <p:cNvPr id="35" name="TextBox 35"/>
          <p:cNvSpPr txBox="1"/>
          <p:nvPr/>
        </p:nvSpPr>
        <p:spPr>
          <a:xfrm>
            <a:off x="2274360" y="6706572"/>
            <a:ext cx="4487253" cy="362024"/>
          </a:xfrm>
          <a:prstGeom prst="rect">
            <a:avLst/>
          </a:prstGeom>
        </p:spPr>
        <p:txBody>
          <a:bodyPr lIns="0" tIns="0" rIns="0" bIns="0" rtlCol="0" anchor="t">
            <a:spAutoFit/>
          </a:bodyPr>
          <a:lstStyle/>
          <a:p>
            <a:pPr>
              <a:lnSpc>
                <a:spcPts val="1439"/>
              </a:lnSpc>
            </a:pPr>
            <a:r>
              <a:rPr lang="en-US" sz="1200" dirty="0">
                <a:solidFill>
                  <a:srgbClr val="FFFFFF"/>
                </a:solidFill>
                <a:latin typeface="Glacial Indifference"/>
                <a:ea typeface="Glacial Indifference"/>
                <a:cs typeface="Glacial Indifference"/>
                <a:sym typeface="Glacial Indifference"/>
              </a:rPr>
              <a:t>•Your first referee is your current, or most recent, employer </a:t>
            </a:r>
          </a:p>
          <a:p>
            <a:pPr algn="l">
              <a:lnSpc>
                <a:spcPts val="1439"/>
              </a:lnSpc>
            </a:pPr>
            <a:r>
              <a:rPr lang="en-US" sz="1200" dirty="0">
                <a:solidFill>
                  <a:srgbClr val="FFFFFF"/>
                </a:solidFill>
                <a:latin typeface="Glacial Indifference"/>
                <a:ea typeface="Glacial Indifference"/>
                <a:cs typeface="Glacial Indifference"/>
                <a:sym typeface="Glacial Indifference"/>
              </a:rPr>
              <a:t>•You provide a referee who can conﬁrm your ability for the role</a:t>
            </a:r>
          </a:p>
        </p:txBody>
      </p:sp>
      <p:sp>
        <p:nvSpPr>
          <p:cNvPr id="36" name="TextBox 36"/>
          <p:cNvSpPr txBox="1"/>
          <p:nvPr/>
        </p:nvSpPr>
        <p:spPr>
          <a:xfrm>
            <a:off x="2251510" y="7192422"/>
            <a:ext cx="4510104" cy="923523"/>
          </a:xfrm>
          <a:prstGeom prst="rect">
            <a:avLst/>
          </a:prstGeom>
        </p:spPr>
        <p:txBody>
          <a:bodyPr lIns="0" tIns="0" rIns="0" bIns="0" rtlCol="0" anchor="t">
            <a:spAutoFit/>
          </a:bodyPr>
          <a:lstStyle/>
          <a:p>
            <a:pPr algn="l">
              <a:lnSpc>
                <a:spcPts val="3263"/>
              </a:lnSpc>
            </a:pPr>
            <a:r>
              <a:rPr lang="en-US" sz="1305" dirty="0">
                <a:solidFill>
                  <a:srgbClr val="FFC000"/>
                </a:solidFill>
                <a:latin typeface="Glacial Indifference"/>
                <a:ea typeface="Glacial Indifference"/>
                <a:cs typeface="Glacial Indifference"/>
                <a:sym typeface="Glacial Indifference"/>
              </a:rPr>
              <a:t>Send Application Form </a:t>
            </a:r>
          </a:p>
          <a:p>
            <a:pPr algn="l">
              <a:lnSpc>
                <a:spcPts val="1305"/>
              </a:lnSpc>
            </a:pPr>
            <a:r>
              <a:rPr lang="en-US" sz="1305" dirty="0">
                <a:solidFill>
                  <a:srgbClr val="FFFFFF"/>
                </a:solidFill>
                <a:latin typeface="Glacial Indifference"/>
                <a:ea typeface="Glacial Indifference"/>
                <a:cs typeface="Glacial Indifference"/>
                <a:sym typeface="Glacial Indifference"/>
              </a:rPr>
              <a:t>Completed application forms must be received by Monday 3</a:t>
            </a:r>
            <a:r>
              <a:rPr lang="en-US" sz="1305" baseline="30000" dirty="0">
                <a:solidFill>
                  <a:srgbClr val="FFFFFF"/>
                </a:solidFill>
                <a:latin typeface="Glacial Indifference"/>
                <a:ea typeface="Glacial Indifference"/>
                <a:cs typeface="Glacial Indifference"/>
                <a:sym typeface="Glacial Indifference"/>
              </a:rPr>
              <a:t>rd</a:t>
            </a:r>
            <a:r>
              <a:rPr lang="en-US" sz="1305" dirty="0">
                <a:solidFill>
                  <a:srgbClr val="FFFFFF"/>
                </a:solidFill>
                <a:latin typeface="Glacial Indifference"/>
                <a:ea typeface="Glacial Indifference"/>
                <a:cs typeface="Glacial Indifference"/>
                <a:sym typeface="Glacial Indifference"/>
              </a:rPr>
              <a:t> March 2025 (noon) and emailed to:</a:t>
            </a:r>
          </a:p>
          <a:p>
            <a:pPr algn="l">
              <a:lnSpc>
                <a:spcPts val="1305"/>
              </a:lnSpc>
            </a:pPr>
            <a:r>
              <a:rPr lang="en-US" sz="1305" dirty="0">
                <a:solidFill>
                  <a:srgbClr val="FFFFFF"/>
                </a:solidFill>
                <a:latin typeface="Glacial Indifference"/>
                <a:ea typeface="Glacial Indifference"/>
                <a:cs typeface="Glacial Indifference"/>
                <a:sym typeface="Glacial Indifference"/>
              </a:rPr>
              <a:t>data@morningside.hackney.sch.uk</a:t>
            </a:r>
          </a:p>
        </p:txBody>
      </p:sp>
      <p:sp>
        <p:nvSpPr>
          <p:cNvPr id="37" name="TextBox 37"/>
          <p:cNvSpPr txBox="1"/>
          <p:nvPr/>
        </p:nvSpPr>
        <p:spPr>
          <a:xfrm>
            <a:off x="2274360" y="5098867"/>
            <a:ext cx="4184656" cy="628706"/>
          </a:xfrm>
          <a:prstGeom prst="rect">
            <a:avLst/>
          </a:prstGeom>
        </p:spPr>
        <p:txBody>
          <a:bodyPr lIns="0" tIns="0" rIns="0" bIns="0" rtlCol="0" anchor="t">
            <a:spAutoFit/>
          </a:bodyPr>
          <a:lstStyle/>
          <a:p>
            <a:pPr algn="l">
              <a:lnSpc>
                <a:spcPts val="1679"/>
              </a:lnSpc>
            </a:pPr>
            <a:r>
              <a:rPr lang="en-US" sz="1399">
                <a:solidFill>
                  <a:srgbClr val="FFC000"/>
                </a:solidFill>
                <a:latin typeface="Glacial Indifference"/>
                <a:ea typeface="Glacial Indifference"/>
                <a:cs typeface="Glacial Indifference"/>
                <a:sym typeface="Glacial Indifference"/>
              </a:rPr>
              <a:t>Supporting Statement </a:t>
            </a:r>
            <a:r>
              <a:rPr lang="en-US" sz="1399">
                <a:solidFill>
                  <a:srgbClr val="FFFFFF"/>
                </a:solidFill>
                <a:latin typeface="Glacial Indifference"/>
                <a:ea typeface="Glacial Indifference"/>
                <a:cs typeface="Glacial Indifference"/>
                <a:sym typeface="Glacial Indifference"/>
              </a:rPr>
              <a:t>Ensure your supporting statement relates to the competencies outlined in the person speciﬁcation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249949"/>
            <a:ext cx="6858000" cy="400107"/>
          </a:xfrm>
          <a:custGeom>
            <a:avLst/>
            <a:gdLst/>
            <a:ahLst/>
            <a:cxnLst/>
            <a:rect l="l" t="t" r="r" b="b"/>
            <a:pathLst>
              <a:path w="6858000" h="400107">
                <a:moveTo>
                  <a:pt x="0" y="0"/>
                </a:moveTo>
                <a:lnTo>
                  <a:pt x="6858000" y="0"/>
                </a:lnTo>
                <a:lnTo>
                  <a:pt x="6858000" y="400107"/>
                </a:lnTo>
                <a:lnTo>
                  <a:pt x="0" y="4001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20904" y="1841392"/>
            <a:ext cx="6452616" cy="1288980"/>
          </a:xfrm>
          <a:custGeom>
            <a:avLst/>
            <a:gdLst/>
            <a:ahLst/>
            <a:cxnLst/>
            <a:rect l="l" t="t" r="r" b="b"/>
            <a:pathLst>
              <a:path w="6452616" h="1288980">
                <a:moveTo>
                  <a:pt x="0" y="0"/>
                </a:moveTo>
                <a:lnTo>
                  <a:pt x="6452616" y="0"/>
                </a:lnTo>
                <a:lnTo>
                  <a:pt x="6452616" y="1288980"/>
                </a:lnTo>
                <a:lnTo>
                  <a:pt x="0" y="12889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252651" y="3869703"/>
            <a:ext cx="6420869" cy="4097322"/>
          </a:xfrm>
          <a:custGeom>
            <a:avLst/>
            <a:gdLst/>
            <a:ahLst/>
            <a:cxnLst/>
            <a:rect l="l" t="t" r="r" b="b"/>
            <a:pathLst>
              <a:path w="6420869" h="4097322">
                <a:moveTo>
                  <a:pt x="0" y="0"/>
                </a:moveTo>
                <a:lnTo>
                  <a:pt x="6420869" y="0"/>
                </a:lnTo>
                <a:lnTo>
                  <a:pt x="6420869" y="4097321"/>
                </a:lnTo>
                <a:lnTo>
                  <a:pt x="0" y="40973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dirty="0"/>
          </a:p>
        </p:txBody>
      </p:sp>
      <p:sp>
        <p:nvSpPr>
          <p:cNvPr id="5" name="Freeform 5"/>
          <p:cNvSpPr/>
          <p:nvPr/>
        </p:nvSpPr>
        <p:spPr>
          <a:xfrm>
            <a:off x="6513090" y="8475164"/>
            <a:ext cx="63503" cy="718356"/>
          </a:xfrm>
          <a:custGeom>
            <a:avLst/>
            <a:gdLst/>
            <a:ahLst/>
            <a:cxnLst/>
            <a:rect l="l" t="t" r="r" b="b"/>
            <a:pathLst>
              <a:path w="63503" h="718356">
                <a:moveTo>
                  <a:pt x="0" y="0"/>
                </a:moveTo>
                <a:lnTo>
                  <a:pt x="63503" y="0"/>
                </a:lnTo>
                <a:lnTo>
                  <a:pt x="63503" y="718356"/>
                </a:lnTo>
                <a:lnTo>
                  <a:pt x="0" y="71835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318611" y="5815222"/>
            <a:ext cx="464153" cy="466039"/>
          </a:xfrm>
          <a:custGeom>
            <a:avLst/>
            <a:gdLst/>
            <a:ahLst/>
            <a:cxnLst/>
            <a:rect l="l" t="t" r="r" b="b"/>
            <a:pathLst>
              <a:path w="464153" h="466039">
                <a:moveTo>
                  <a:pt x="0" y="0"/>
                </a:moveTo>
                <a:lnTo>
                  <a:pt x="464154" y="0"/>
                </a:lnTo>
                <a:lnTo>
                  <a:pt x="464154" y="466039"/>
                </a:lnTo>
                <a:lnTo>
                  <a:pt x="0" y="46603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336232" y="6385798"/>
            <a:ext cx="446532" cy="446532"/>
          </a:xfrm>
          <a:custGeom>
            <a:avLst/>
            <a:gdLst/>
            <a:ahLst/>
            <a:cxnLst/>
            <a:rect l="l" t="t" r="r" b="b"/>
            <a:pathLst>
              <a:path w="446532" h="446532">
                <a:moveTo>
                  <a:pt x="0" y="0"/>
                </a:moveTo>
                <a:lnTo>
                  <a:pt x="446533" y="0"/>
                </a:lnTo>
                <a:lnTo>
                  <a:pt x="446533" y="446532"/>
                </a:lnTo>
                <a:lnTo>
                  <a:pt x="0" y="4465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8" name="Freeform 8"/>
          <p:cNvSpPr/>
          <p:nvPr/>
        </p:nvSpPr>
        <p:spPr>
          <a:xfrm>
            <a:off x="305562" y="4027999"/>
            <a:ext cx="487794" cy="487794"/>
          </a:xfrm>
          <a:custGeom>
            <a:avLst/>
            <a:gdLst/>
            <a:ahLst/>
            <a:cxnLst/>
            <a:rect l="l" t="t" r="r" b="b"/>
            <a:pathLst>
              <a:path w="487794" h="487794">
                <a:moveTo>
                  <a:pt x="0" y="0"/>
                </a:moveTo>
                <a:lnTo>
                  <a:pt x="487794" y="0"/>
                </a:lnTo>
                <a:lnTo>
                  <a:pt x="487794" y="487794"/>
                </a:lnTo>
                <a:lnTo>
                  <a:pt x="0" y="48779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9" name="Freeform 9"/>
          <p:cNvSpPr/>
          <p:nvPr/>
        </p:nvSpPr>
        <p:spPr>
          <a:xfrm>
            <a:off x="336232" y="6936867"/>
            <a:ext cx="435407" cy="435407"/>
          </a:xfrm>
          <a:custGeom>
            <a:avLst/>
            <a:gdLst/>
            <a:ahLst/>
            <a:cxnLst/>
            <a:rect l="l" t="t" r="r" b="b"/>
            <a:pathLst>
              <a:path w="435407" h="435407">
                <a:moveTo>
                  <a:pt x="0" y="0"/>
                </a:moveTo>
                <a:lnTo>
                  <a:pt x="435407" y="0"/>
                </a:lnTo>
                <a:lnTo>
                  <a:pt x="435407" y="435407"/>
                </a:lnTo>
                <a:lnTo>
                  <a:pt x="0" y="43540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0" name="Freeform 10"/>
          <p:cNvSpPr/>
          <p:nvPr/>
        </p:nvSpPr>
        <p:spPr>
          <a:xfrm>
            <a:off x="331756" y="7468114"/>
            <a:ext cx="435407" cy="435407"/>
          </a:xfrm>
          <a:custGeom>
            <a:avLst/>
            <a:gdLst/>
            <a:ahLst/>
            <a:cxnLst/>
            <a:rect l="l" t="t" r="r" b="b"/>
            <a:pathLst>
              <a:path w="435407" h="435407">
                <a:moveTo>
                  <a:pt x="0" y="0"/>
                </a:moveTo>
                <a:lnTo>
                  <a:pt x="435407" y="0"/>
                </a:lnTo>
                <a:lnTo>
                  <a:pt x="435407" y="435407"/>
                </a:lnTo>
                <a:lnTo>
                  <a:pt x="0" y="435407"/>
                </a:lnTo>
                <a:lnTo>
                  <a:pt x="0" y="0"/>
                </a:lnTo>
                <a:close/>
              </a:path>
            </a:pathLst>
          </a:custGeom>
          <a:blipFill>
            <a:blip r:embed="rId16">
              <a:extLst>
                <a:ext uri="{96DAC541-7B7A-43D3-8B79-37D633B846F1}">
                  <asvg:svgBlip xmlns:asvg="http://schemas.microsoft.com/office/drawing/2016/SVG/main" r:embed="rId18"/>
                </a:ext>
              </a:extLst>
            </a:blip>
            <a:stretch>
              <a:fillRect/>
            </a:stretch>
          </a:blipFill>
        </p:spPr>
      </p:sp>
      <p:sp>
        <p:nvSpPr>
          <p:cNvPr id="11" name="Freeform 11"/>
          <p:cNvSpPr/>
          <p:nvPr/>
        </p:nvSpPr>
        <p:spPr>
          <a:xfrm>
            <a:off x="331756" y="8199196"/>
            <a:ext cx="6191250" cy="19050"/>
          </a:xfrm>
          <a:custGeom>
            <a:avLst/>
            <a:gdLst/>
            <a:ahLst/>
            <a:cxnLst/>
            <a:rect l="l" t="t" r="r" b="b"/>
            <a:pathLst>
              <a:path w="6191250" h="19050">
                <a:moveTo>
                  <a:pt x="0" y="0"/>
                </a:moveTo>
                <a:lnTo>
                  <a:pt x="6191250" y="0"/>
                </a:lnTo>
                <a:lnTo>
                  <a:pt x="6191250" y="19050"/>
                </a:lnTo>
                <a:lnTo>
                  <a:pt x="0" y="19050"/>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2" name="Freeform 12"/>
          <p:cNvSpPr/>
          <p:nvPr/>
        </p:nvSpPr>
        <p:spPr>
          <a:xfrm>
            <a:off x="4667164" y="5668280"/>
            <a:ext cx="1906457" cy="1218238"/>
          </a:xfrm>
          <a:custGeom>
            <a:avLst/>
            <a:gdLst/>
            <a:ahLst/>
            <a:cxnLst/>
            <a:rect l="l" t="t" r="r" b="b"/>
            <a:pathLst>
              <a:path w="1906457" h="1218238">
                <a:moveTo>
                  <a:pt x="0" y="0"/>
                </a:moveTo>
                <a:lnTo>
                  <a:pt x="1906458" y="0"/>
                </a:lnTo>
                <a:lnTo>
                  <a:pt x="1906458" y="1218238"/>
                </a:lnTo>
                <a:lnTo>
                  <a:pt x="0" y="1218238"/>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13" name="Freeform 13"/>
          <p:cNvSpPr/>
          <p:nvPr/>
        </p:nvSpPr>
        <p:spPr>
          <a:xfrm>
            <a:off x="316154" y="5243379"/>
            <a:ext cx="466611" cy="466611"/>
          </a:xfrm>
          <a:custGeom>
            <a:avLst/>
            <a:gdLst/>
            <a:ahLst/>
            <a:cxnLst/>
            <a:rect l="l" t="t" r="r" b="b"/>
            <a:pathLst>
              <a:path w="466611" h="466611">
                <a:moveTo>
                  <a:pt x="0" y="0"/>
                </a:moveTo>
                <a:lnTo>
                  <a:pt x="466610" y="0"/>
                </a:lnTo>
                <a:lnTo>
                  <a:pt x="466610" y="466611"/>
                </a:lnTo>
                <a:lnTo>
                  <a:pt x="0" y="466611"/>
                </a:lnTo>
                <a:lnTo>
                  <a:pt x="0" y="0"/>
                </a:lnTo>
                <a:close/>
              </a:path>
            </a:pathLst>
          </a:custGeom>
          <a:blipFill>
            <a:blip r:embed="rId23"/>
            <a:stretch>
              <a:fillRect/>
            </a:stretch>
          </a:blipFill>
        </p:spPr>
      </p:sp>
      <p:sp>
        <p:nvSpPr>
          <p:cNvPr id="14" name="Freeform 14"/>
          <p:cNvSpPr/>
          <p:nvPr/>
        </p:nvSpPr>
        <p:spPr>
          <a:xfrm>
            <a:off x="318611" y="5815222"/>
            <a:ext cx="464153" cy="466039"/>
          </a:xfrm>
          <a:custGeom>
            <a:avLst/>
            <a:gdLst/>
            <a:ahLst/>
            <a:cxnLst/>
            <a:rect l="l" t="t" r="r" b="b"/>
            <a:pathLst>
              <a:path w="464153" h="466039">
                <a:moveTo>
                  <a:pt x="0" y="0"/>
                </a:moveTo>
                <a:lnTo>
                  <a:pt x="464154" y="0"/>
                </a:lnTo>
                <a:lnTo>
                  <a:pt x="464154" y="466039"/>
                </a:lnTo>
                <a:lnTo>
                  <a:pt x="0" y="466039"/>
                </a:lnTo>
                <a:lnTo>
                  <a:pt x="0" y="0"/>
                </a:lnTo>
                <a:close/>
              </a:path>
            </a:pathLst>
          </a:custGeom>
          <a:blipFill>
            <a:blip r:embed="rId24"/>
            <a:stretch>
              <a:fillRect b="-1"/>
            </a:stretch>
          </a:blipFill>
        </p:spPr>
      </p:sp>
      <p:sp>
        <p:nvSpPr>
          <p:cNvPr id="15" name="Freeform 15"/>
          <p:cNvSpPr/>
          <p:nvPr/>
        </p:nvSpPr>
        <p:spPr>
          <a:xfrm>
            <a:off x="336232" y="6385798"/>
            <a:ext cx="446532" cy="446532"/>
          </a:xfrm>
          <a:custGeom>
            <a:avLst/>
            <a:gdLst/>
            <a:ahLst/>
            <a:cxnLst/>
            <a:rect l="l" t="t" r="r" b="b"/>
            <a:pathLst>
              <a:path w="446532" h="446532">
                <a:moveTo>
                  <a:pt x="0" y="0"/>
                </a:moveTo>
                <a:lnTo>
                  <a:pt x="446533" y="0"/>
                </a:lnTo>
                <a:lnTo>
                  <a:pt x="446533" y="446532"/>
                </a:lnTo>
                <a:lnTo>
                  <a:pt x="0" y="446532"/>
                </a:lnTo>
                <a:lnTo>
                  <a:pt x="0" y="0"/>
                </a:lnTo>
                <a:close/>
              </a:path>
            </a:pathLst>
          </a:custGeom>
          <a:blipFill>
            <a:blip r:embed="rId25"/>
            <a:stretch>
              <a:fillRect/>
            </a:stretch>
          </a:blipFill>
        </p:spPr>
      </p:sp>
      <p:sp>
        <p:nvSpPr>
          <p:cNvPr id="16" name="Freeform 16"/>
          <p:cNvSpPr/>
          <p:nvPr/>
        </p:nvSpPr>
        <p:spPr>
          <a:xfrm>
            <a:off x="305562" y="4027999"/>
            <a:ext cx="487794" cy="487794"/>
          </a:xfrm>
          <a:custGeom>
            <a:avLst/>
            <a:gdLst/>
            <a:ahLst/>
            <a:cxnLst/>
            <a:rect l="l" t="t" r="r" b="b"/>
            <a:pathLst>
              <a:path w="487794" h="487794">
                <a:moveTo>
                  <a:pt x="0" y="0"/>
                </a:moveTo>
                <a:lnTo>
                  <a:pt x="487794" y="0"/>
                </a:lnTo>
                <a:lnTo>
                  <a:pt x="487794" y="487794"/>
                </a:lnTo>
                <a:lnTo>
                  <a:pt x="0" y="487794"/>
                </a:lnTo>
                <a:lnTo>
                  <a:pt x="0" y="0"/>
                </a:lnTo>
                <a:close/>
              </a:path>
            </a:pathLst>
          </a:custGeom>
          <a:blipFill>
            <a:blip r:embed="rId26"/>
            <a:stretch>
              <a:fillRect/>
            </a:stretch>
          </a:blipFill>
        </p:spPr>
      </p:sp>
      <p:sp>
        <p:nvSpPr>
          <p:cNvPr id="17" name="Freeform 17"/>
          <p:cNvSpPr/>
          <p:nvPr/>
        </p:nvSpPr>
        <p:spPr>
          <a:xfrm>
            <a:off x="336232" y="6936867"/>
            <a:ext cx="435407" cy="435407"/>
          </a:xfrm>
          <a:custGeom>
            <a:avLst/>
            <a:gdLst/>
            <a:ahLst/>
            <a:cxnLst/>
            <a:rect l="l" t="t" r="r" b="b"/>
            <a:pathLst>
              <a:path w="435407" h="435407">
                <a:moveTo>
                  <a:pt x="0" y="0"/>
                </a:moveTo>
                <a:lnTo>
                  <a:pt x="435407" y="0"/>
                </a:lnTo>
                <a:lnTo>
                  <a:pt x="435407" y="435407"/>
                </a:lnTo>
                <a:lnTo>
                  <a:pt x="0" y="435407"/>
                </a:lnTo>
                <a:lnTo>
                  <a:pt x="0" y="0"/>
                </a:lnTo>
                <a:close/>
              </a:path>
            </a:pathLst>
          </a:custGeom>
          <a:blipFill>
            <a:blip r:embed="rId27"/>
            <a:stretch>
              <a:fillRect/>
            </a:stretch>
          </a:blipFill>
        </p:spPr>
      </p:sp>
      <p:sp>
        <p:nvSpPr>
          <p:cNvPr id="18" name="Freeform 18"/>
          <p:cNvSpPr/>
          <p:nvPr/>
        </p:nvSpPr>
        <p:spPr>
          <a:xfrm>
            <a:off x="331756" y="7468114"/>
            <a:ext cx="435407" cy="435407"/>
          </a:xfrm>
          <a:custGeom>
            <a:avLst/>
            <a:gdLst/>
            <a:ahLst/>
            <a:cxnLst/>
            <a:rect l="l" t="t" r="r" b="b"/>
            <a:pathLst>
              <a:path w="435407" h="435407">
                <a:moveTo>
                  <a:pt x="0" y="0"/>
                </a:moveTo>
                <a:lnTo>
                  <a:pt x="435407" y="0"/>
                </a:lnTo>
                <a:lnTo>
                  <a:pt x="435407" y="435407"/>
                </a:lnTo>
                <a:lnTo>
                  <a:pt x="0" y="435407"/>
                </a:lnTo>
                <a:lnTo>
                  <a:pt x="0" y="0"/>
                </a:lnTo>
                <a:close/>
              </a:path>
            </a:pathLst>
          </a:custGeom>
          <a:blipFill>
            <a:blip r:embed="rId28"/>
            <a:stretch>
              <a:fillRect/>
            </a:stretch>
          </a:blipFill>
        </p:spPr>
      </p:sp>
      <p:sp>
        <p:nvSpPr>
          <p:cNvPr id="19" name="Freeform 19"/>
          <p:cNvSpPr/>
          <p:nvPr/>
        </p:nvSpPr>
        <p:spPr>
          <a:xfrm>
            <a:off x="4730658" y="5731783"/>
            <a:ext cx="1091241" cy="1091241"/>
          </a:xfrm>
          <a:custGeom>
            <a:avLst/>
            <a:gdLst/>
            <a:ahLst/>
            <a:cxnLst/>
            <a:rect l="l" t="t" r="r" b="b"/>
            <a:pathLst>
              <a:path w="1091241" h="1091241">
                <a:moveTo>
                  <a:pt x="0" y="0"/>
                </a:moveTo>
                <a:lnTo>
                  <a:pt x="1091241" y="0"/>
                </a:lnTo>
                <a:lnTo>
                  <a:pt x="1091241" y="1091241"/>
                </a:lnTo>
                <a:lnTo>
                  <a:pt x="0" y="1091241"/>
                </a:lnTo>
                <a:lnTo>
                  <a:pt x="0" y="0"/>
                </a:lnTo>
                <a:close/>
              </a:path>
            </a:pathLst>
          </a:custGeom>
          <a:blipFill>
            <a:blip r:embed="rId29"/>
            <a:stretch>
              <a:fillRect/>
            </a:stretch>
          </a:blipFill>
        </p:spPr>
      </p:sp>
      <p:sp>
        <p:nvSpPr>
          <p:cNvPr id="20" name="Freeform 20"/>
          <p:cNvSpPr/>
          <p:nvPr/>
        </p:nvSpPr>
        <p:spPr>
          <a:xfrm>
            <a:off x="189643" y="8457238"/>
            <a:ext cx="3144822" cy="723795"/>
          </a:xfrm>
          <a:custGeom>
            <a:avLst/>
            <a:gdLst/>
            <a:ahLst/>
            <a:cxnLst/>
            <a:rect l="l" t="t" r="r" b="b"/>
            <a:pathLst>
              <a:path w="3144822" h="723795">
                <a:moveTo>
                  <a:pt x="0" y="0"/>
                </a:moveTo>
                <a:lnTo>
                  <a:pt x="3144821" y="0"/>
                </a:lnTo>
                <a:lnTo>
                  <a:pt x="3144821" y="723795"/>
                </a:lnTo>
                <a:lnTo>
                  <a:pt x="0" y="723795"/>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sp>
      <p:sp>
        <p:nvSpPr>
          <p:cNvPr id="21" name="Freeform 21"/>
          <p:cNvSpPr/>
          <p:nvPr/>
        </p:nvSpPr>
        <p:spPr>
          <a:xfrm>
            <a:off x="253146" y="8520741"/>
            <a:ext cx="597484" cy="596789"/>
          </a:xfrm>
          <a:custGeom>
            <a:avLst/>
            <a:gdLst/>
            <a:ahLst/>
            <a:cxnLst/>
            <a:rect l="l" t="t" r="r" b="b"/>
            <a:pathLst>
              <a:path w="597484" h="596789">
                <a:moveTo>
                  <a:pt x="0" y="0"/>
                </a:moveTo>
                <a:lnTo>
                  <a:pt x="597484" y="0"/>
                </a:lnTo>
                <a:lnTo>
                  <a:pt x="597484" y="596789"/>
                </a:lnTo>
                <a:lnTo>
                  <a:pt x="0" y="596789"/>
                </a:lnTo>
                <a:lnTo>
                  <a:pt x="0" y="0"/>
                </a:lnTo>
                <a:close/>
              </a:path>
            </a:pathLst>
          </a:custGeom>
          <a:blipFill>
            <a:blip r:embed="rId32"/>
            <a:stretch>
              <a:fillRect b="-1"/>
            </a:stretch>
          </a:blipFill>
        </p:spPr>
      </p:sp>
      <p:sp>
        <p:nvSpPr>
          <p:cNvPr id="22" name="Freeform 22"/>
          <p:cNvSpPr/>
          <p:nvPr/>
        </p:nvSpPr>
        <p:spPr>
          <a:xfrm>
            <a:off x="3305861" y="8466792"/>
            <a:ext cx="3267761" cy="714242"/>
          </a:xfrm>
          <a:custGeom>
            <a:avLst/>
            <a:gdLst/>
            <a:ahLst/>
            <a:cxnLst/>
            <a:rect l="l" t="t" r="r" b="b"/>
            <a:pathLst>
              <a:path w="3267761" h="714242">
                <a:moveTo>
                  <a:pt x="0" y="0"/>
                </a:moveTo>
                <a:lnTo>
                  <a:pt x="3267761" y="0"/>
                </a:lnTo>
                <a:lnTo>
                  <a:pt x="3267761" y="714241"/>
                </a:lnTo>
                <a:lnTo>
                  <a:pt x="0" y="714241"/>
                </a:lnTo>
                <a:lnTo>
                  <a:pt x="0" y="0"/>
                </a:lnTo>
                <a:close/>
              </a:path>
            </a:pathLst>
          </a:custGeom>
          <a:blipFill>
            <a:blip r:embed="rId33">
              <a:extLst>
                <a:ext uri="{96DAC541-7B7A-43D3-8B79-37D633B846F1}">
                  <asvg:svgBlip xmlns:asvg="http://schemas.microsoft.com/office/drawing/2016/SVG/main" r:embed="rId34"/>
                </a:ext>
              </a:extLst>
            </a:blip>
            <a:stretch>
              <a:fillRect/>
            </a:stretch>
          </a:blipFill>
        </p:spPr>
      </p:sp>
      <p:sp>
        <p:nvSpPr>
          <p:cNvPr id="23" name="Freeform 23"/>
          <p:cNvSpPr/>
          <p:nvPr/>
        </p:nvSpPr>
        <p:spPr>
          <a:xfrm>
            <a:off x="-63503" y="-63503"/>
            <a:ext cx="6984997" cy="1410957"/>
          </a:xfrm>
          <a:custGeom>
            <a:avLst/>
            <a:gdLst/>
            <a:ahLst/>
            <a:cxnLst/>
            <a:rect l="l" t="t" r="r" b="b"/>
            <a:pathLst>
              <a:path w="6984997" h="1410957">
                <a:moveTo>
                  <a:pt x="0" y="0"/>
                </a:moveTo>
                <a:lnTo>
                  <a:pt x="6984997" y="0"/>
                </a:lnTo>
                <a:lnTo>
                  <a:pt x="6984997" y="1410957"/>
                </a:lnTo>
                <a:lnTo>
                  <a:pt x="0" y="1410957"/>
                </a:lnTo>
                <a:lnTo>
                  <a:pt x="0" y="0"/>
                </a:lnTo>
                <a:close/>
              </a:path>
            </a:pathLst>
          </a:custGeom>
          <a:blipFill>
            <a:blip r:embed="rId35">
              <a:extLst>
                <a:ext uri="{96DAC541-7B7A-43D3-8B79-37D633B846F1}">
                  <asvg:svgBlip xmlns:asvg="http://schemas.microsoft.com/office/drawing/2016/SVG/main" r:embed="rId36"/>
                </a:ext>
              </a:extLst>
            </a:blip>
            <a:stretch>
              <a:fillRect/>
            </a:stretch>
          </a:blipFill>
        </p:spPr>
      </p:sp>
      <p:sp>
        <p:nvSpPr>
          <p:cNvPr id="24" name="Freeform 24"/>
          <p:cNvSpPr/>
          <p:nvPr/>
        </p:nvSpPr>
        <p:spPr>
          <a:xfrm>
            <a:off x="192329" y="132664"/>
            <a:ext cx="1021890" cy="1033920"/>
          </a:xfrm>
          <a:custGeom>
            <a:avLst/>
            <a:gdLst/>
            <a:ahLst/>
            <a:cxnLst/>
            <a:rect l="l" t="t" r="r" b="b"/>
            <a:pathLst>
              <a:path w="1021890" h="1033920">
                <a:moveTo>
                  <a:pt x="0" y="0"/>
                </a:moveTo>
                <a:lnTo>
                  <a:pt x="1021889" y="0"/>
                </a:lnTo>
                <a:lnTo>
                  <a:pt x="1021889" y="1033920"/>
                </a:lnTo>
                <a:lnTo>
                  <a:pt x="0" y="1033920"/>
                </a:lnTo>
                <a:lnTo>
                  <a:pt x="0" y="0"/>
                </a:lnTo>
                <a:close/>
              </a:path>
            </a:pathLst>
          </a:custGeom>
          <a:blipFill>
            <a:blip r:embed="rId37"/>
            <a:stretch>
              <a:fillRect/>
            </a:stretch>
          </a:blipFill>
        </p:spPr>
      </p:sp>
      <p:sp>
        <p:nvSpPr>
          <p:cNvPr id="25" name="Freeform 25"/>
          <p:cNvSpPr/>
          <p:nvPr/>
        </p:nvSpPr>
        <p:spPr>
          <a:xfrm>
            <a:off x="-63503" y="20355"/>
            <a:ext cx="6984997" cy="1564672"/>
          </a:xfrm>
          <a:custGeom>
            <a:avLst/>
            <a:gdLst/>
            <a:ahLst/>
            <a:cxnLst/>
            <a:rect l="l" t="t" r="r" b="b"/>
            <a:pathLst>
              <a:path w="6984997" h="1564672">
                <a:moveTo>
                  <a:pt x="0" y="0"/>
                </a:moveTo>
                <a:lnTo>
                  <a:pt x="6984997" y="0"/>
                </a:lnTo>
                <a:lnTo>
                  <a:pt x="6984997" y="1564672"/>
                </a:lnTo>
                <a:lnTo>
                  <a:pt x="0" y="1564672"/>
                </a:lnTo>
                <a:lnTo>
                  <a:pt x="0" y="0"/>
                </a:lnTo>
                <a:close/>
              </a:path>
            </a:pathLst>
          </a:custGeom>
          <a:blipFill>
            <a:blip r:embed="rId38">
              <a:extLst>
                <a:ext uri="{96DAC541-7B7A-43D3-8B79-37D633B846F1}">
                  <asvg:svgBlip xmlns:asvg="http://schemas.microsoft.com/office/drawing/2016/SVG/main" r:embed="rId39"/>
                </a:ext>
              </a:extLst>
            </a:blip>
            <a:stretch>
              <a:fillRect/>
            </a:stretch>
          </a:blipFill>
        </p:spPr>
      </p:sp>
      <p:grpSp>
        <p:nvGrpSpPr>
          <p:cNvPr id="26" name="Group 26"/>
          <p:cNvGrpSpPr>
            <a:grpSpLocks noChangeAspect="1"/>
          </p:cNvGrpSpPr>
          <p:nvPr/>
        </p:nvGrpSpPr>
        <p:grpSpPr>
          <a:xfrm>
            <a:off x="-63503" y="9598657"/>
            <a:ext cx="6984997" cy="370837"/>
            <a:chOff x="0" y="0"/>
            <a:chExt cx="6985000" cy="370840"/>
          </a:xfrm>
        </p:grpSpPr>
        <p:sp>
          <p:nvSpPr>
            <p:cNvPr id="27" name="Freeform 27"/>
            <p:cNvSpPr/>
            <p:nvPr/>
          </p:nvSpPr>
          <p:spPr>
            <a:xfrm>
              <a:off x="63500" y="63500"/>
              <a:ext cx="4584573" cy="243840"/>
            </a:xfrm>
            <a:custGeom>
              <a:avLst/>
              <a:gdLst/>
              <a:ahLst/>
              <a:cxnLst/>
              <a:rect l="l" t="t" r="r" b="b"/>
              <a:pathLst>
                <a:path w="4584573" h="243840">
                  <a:moveTo>
                    <a:pt x="0" y="0"/>
                  </a:moveTo>
                  <a:lnTo>
                    <a:pt x="0" y="243840"/>
                  </a:lnTo>
                  <a:lnTo>
                    <a:pt x="4584573" y="243840"/>
                  </a:lnTo>
                  <a:lnTo>
                    <a:pt x="4584573" y="0"/>
                  </a:lnTo>
                  <a:close/>
                </a:path>
              </a:pathLst>
            </a:custGeom>
            <a:solidFill>
              <a:srgbClr val="F55017"/>
            </a:solidFill>
          </p:spPr>
        </p:sp>
        <p:sp>
          <p:nvSpPr>
            <p:cNvPr id="28" name="Freeform 28"/>
            <p:cNvSpPr/>
            <p:nvPr/>
          </p:nvSpPr>
          <p:spPr>
            <a:xfrm>
              <a:off x="4648073" y="63500"/>
              <a:ext cx="1143000" cy="243840"/>
            </a:xfrm>
            <a:custGeom>
              <a:avLst/>
              <a:gdLst/>
              <a:ahLst/>
              <a:cxnLst/>
              <a:rect l="l" t="t" r="r" b="b"/>
              <a:pathLst>
                <a:path w="1143000" h="243840">
                  <a:moveTo>
                    <a:pt x="0" y="0"/>
                  </a:moveTo>
                  <a:lnTo>
                    <a:pt x="0" y="243840"/>
                  </a:lnTo>
                  <a:lnTo>
                    <a:pt x="1143000" y="243840"/>
                  </a:lnTo>
                  <a:lnTo>
                    <a:pt x="1143000" y="0"/>
                  </a:lnTo>
                  <a:close/>
                </a:path>
              </a:pathLst>
            </a:custGeom>
            <a:solidFill>
              <a:srgbClr val="FEDC02"/>
            </a:solidFill>
          </p:spPr>
        </p:sp>
        <p:sp>
          <p:nvSpPr>
            <p:cNvPr id="29" name="Freeform 29"/>
            <p:cNvSpPr/>
            <p:nvPr/>
          </p:nvSpPr>
          <p:spPr>
            <a:xfrm>
              <a:off x="5790946" y="63500"/>
              <a:ext cx="1130554" cy="243840"/>
            </a:xfrm>
            <a:custGeom>
              <a:avLst/>
              <a:gdLst/>
              <a:ahLst/>
              <a:cxnLst/>
              <a:rect l="l" t="t" r="r" b="b"/>
              <a:pathLst>
                <a:path w="1130554" h="243840">
                  <a:moveTo>
                    <a:pt x="0" y="0"/>
                  </a:moveTo>
                  <a:lnTo>
                    <a:pt x="0" y="243840"/>
                  </a:lnTo>
                  <a:lnTo>
                    <a:pt x="1130554" y="243840"/>
                  </a:lnTo>
                  <a:lnTo>
                    <a:pt x="1130554" y="0"/>
                  </a:lnTo>
                  <a:close/>
                </a:path>
              </a:pathLst>
            </a:custGeom>
            <a:solidFill>
              <a:srgbClr val="FA9815"/>
            </a:solidFill>
          </p:spPr>
        </p:sp>
      </p:grpSp>
      <p:sp>
        <p:nvSpPr>
          <p:cNvPr id="30" name="Freeform 30"/>
          <p:cNvSpPr/>
          <p:nvPr/>
        </p:nvSpPr>
        <p:spPr>
          <a:xfrm>
            <a:off x="3334464" y="8504955"/>
            <a:ext cx="688566" cy="688566"/>
          </a:xfrm>
          <a:custGeom>
            <a:avLst/>
            <a:gdLst/>
            <a:ahLst/>
            <a:cxnLst/>
            <a:rect l="l" t="t" r="r" b="b"/>
            <a:pathLst>
              <a:path w="688566" h="688566">
                <a:moveTo>
                  <a:pt x="0" y="0"/>
                </a:moveTo>
                <a:lnTo>
                  <a:pt x="688566" y="0"/>
                </a:lnTo>
                <a:lnTo>
                  <a:pt x="688566" y="688565"/>
                </a:lnTo>
                <a:lnTo>
                  <a:pt x="0" y="688565"/>
                </a:lnTo>
                <a:lnTo>
                  <a:pt x="0" y="0"/>
                </a:lnTo>
                <a:close/>
              </a:path>
            </a:pathLst>
          </a:custGeom>
          <a:blipFill>
            <a:blip r:embed="rId40"/>
            <a:stretch>
              <a:fillRect/>
            </a:stretch>
          </a:blipFill>
        </p:spPr>
      </p:sp>
      <p:sp>
        <p:nvSpPr>
          <p:cNvPr id="31" name="TextBox 31"/>
          <p:cNvSpPr txBox="1"/>
          <p:nvPr/>
        </p:nvSpPr>
        <p:spPr>
          <a:xfrm>
            <a:off x="488499" y="1968436"/>
            <a:ext cx="6190869" cy="989188"/>
          </a:xfrm>
          <a:prstGeom prst="rect">
            <a:avLst/>
          </a:prstGeom>
        </p:spPr>
        <p:txBody>
          <a:bodyPr lIns="0" tIns="0" rIns="0" bIns="0" rtlCol="0" anchor="t">
            <a:spAutoFit/>
          </a:bodyPr>
          <a:lstStyle/>
          <a:p>
            <a:pPr algn="just">
              <a:lnSpc>
                <a:spcPts val="2592"/>
              </a:lnSpc>
            </a:pPr>
            <a:r>
              <a:rPr lang="en-US" sz="2400">
                <a:solidFill>
                  <a:srgbClr val="3F3F3F"/>
                </a:solidFill>
                <a:latin typeface="Glacial Indifference"/>
                <a:ea typeface="Glacial Indifference"/>
                <a:cs typeface="Glacial Indifference"/>
                <a:sym typeface="Glacial Indifference"/>
              </a:rPr>
              <a:t>If there is any other information that you would like please get in touch. We will get back to you as soon as possible.</a:t>
            </a:r>
          </a:p>
        </p:txBody>
      </p:sp>
      <p:sp>
        <p:nvSpPr>
          <p:cNvPr id="32" name="TextBox 32"/>
          <p:cNvSpPr txBox="1"/>
          <p:nvPr/>
        </p:nvSpPr>
        <p:spPr>
          <a:xfrm>
            <a:off x="950185" y="3989022"/>
            <a:ext cx="5033705" cy="533363"/>
          </a:xfrm>
          <a:prstGeom prst="rect">
            <a:avLst/>
          </a:prstGeom>
        </p:spPr>
        <p:txBody>
          <a:bodyPr lIns="0" tIns="0" rIns="0" bIns="0" rtlCol="0" anchor="t">
            <a:spAutoFit/>
          </a:bodyPr>
          <a:lstStyle/>
          <a:p>
            <a:pPr algn="l">
              <a:lnSpc>
                <a:spcPts val="2160"/>
              </a:lnSpc>
            </a:pPr>
            <a:r>
              <a:rPr lang="en-US" sz="1800">
                <a:solidFill>
                  <a:srgbClr val="2E75B5"/>
                </a:solidFill>
                <a:latin typeface="Glacial Indifference"/>
                <a:ea typeface="Glacial Indifference"/>
                <a:cs typeface="Glacial Indifference"/>
                <a:sym typeface="Glacial Indifference"/>
              </a:rPr>
              <a:t>Morningside Primary School </a:t>
            </a:r>
            <a:r>
              <a:rPr lang="en-US" sz="1800">
                <a:solidFill>
                  <a:srgbClr val="ED7D31"/>
                </a:solidFill>
                <a:latin typeface="Glacial Indifference"/>
                <a:ea typeface="Glacial Indifference"/>
                <a:cs typeface="Glacial Indifference"/>
                <a:sym typeface="Glacial Indifference"/>
              </a:rPr>
              <a:t>and Children’s Centre </a:t>
            </a:r>
            <a:r>
              <a:rPr lang="en-US" sz="1800">
                <a:solidFill>
                  <a:srgbClr val="222A35"/>
                </a:solidFill>
                <a:latin typeface="Glacial Indifference"/>
                <a:ea typeface="Glacial Indifference"/>
                <a:cs typeface="Glacial Indifference"/>
                <a:sym typeface="Glacial Indifference"/>
              </a:rPr>
              <a:t>Chatham Place London E9 6LL</a:t>
            </a:r>
          </a:p>
        </p:txBody>
      </p:sp>
      <p:sp>
        <p:nvSpPr>
          <p:cNvPr id="34" name="TextBox 34"/>
          <p:cNvSpPr txBox="1"/>
          <p:nvPr/>
        </p:nvSpPr>
        <p:spPr>
          <a:xfrm>
            <a:off x="950185" y="5909262"/>
            <a:ext cx="3625358" cy="266681"/>
          </a:xfrm>
          <a:prstGeom prst="rect">
            <a:avLst/>
          </a:prstGeom>
        </p:spPr>
        <p:txBody>
          <a:bodyPr lIns="0" tIns="0" rIns="0" bIns="0" rtlCol="0" anchor="t">
            <a:spAutoFit/>
          </a:bodyPr>
          <a:lstStyle/>
          <a:p>
            <a:pPr algn="l">
              <a:lnSpc>
                <a:spcPts val="2160"/>
              </a:lnSpc>
            </a:pPr>
            <a:r>
              <a:rPr lang="en-US" sz="1800" dirty="0">
                <a:solidFill>
                  <a:srgbClr val="222A35"/>
                </a:solidFill>
                <a:latin typeface="Glacial Indifference"/>
                <a:ea typeface="Glacial Indifference"/>
                <a:cs typeface="Glacial Indifference"/>
                <a:sym typeface="Glacial Indifference"/>
              </a:rPr>
              <a:t>admin@morningside.hackney.sch.uk</a:t>
            </a:r>
          </a:p>
        </p:txBody>
      </p:sp>
      <p:sp>
        <p:nvSpPr>
          <p:cNvPr id="35" name="TextBox 35"/>
          <p:cNvSpPr txBox="1"/>
          <p:nvPr/>
        </p:nvSpPr>
        <p:spPr>
          <a:xfrm>
            <a:off x="950185" y="6457902"/>
            <a:ext cx="3448850" cy="266681"/>
          </a:xfrm>
          <a:prstGeom prst="rect">
            <a:avLst/>
          </a:prstGeom>
        </p:spPr>
        <p:txBody>
          <a:bodyPr lIns="0" tIns="0" rIns="0" bIns="0" rtlCol="0" anchor="t">
            <a:spAutoFit/>
          </a:bodyPr>
          <a:lstStyle/>
          <a:p>
            <a:pPr algn="l">
              <a:lnSpc>
                <a:spcPts val="2160"/>
              </a:lnSpc>
            </a:pPr>
            <a:r>
              <a:rPr lang="en-US" sz="1800">
                <a:solidFill>
                  <a:srgbClr val="222A35"/>
                </a:solidFill>
                <a:latin typeface="Glacial Indifference"/>
                <a:ea typeface="Glacial Indifference"/>
                <a:cs typeface="Glacial Indifference"/>
                <a:sym typeface="Glacial Indifference"/>
              </a:rPr>
              <a:t>www.morningside.hackney.sch.uk</a:t>
            </a:r>
          </a:p>
        </p:txBody>
      </p:sp>
      <p:sp>
        <p:nvSpPr>
          <p:cNvPr id="36" name="TextBox 36"/>
          <p:cNvSpPr txBox="1"/>
          <p:nvPr/>
        </p:nvSpPr>
        <p:spPr>
          <a:xfrm>
            <a:off x="950185" y="7006542"/>
            <a:ext cx="3155747" cy="266681"/>
          </a:xfrm>
          <a:prstGeom prst="rect">
            <a:avLst/>
          </a:prstGeom>
        </p:spPr>
        <p:txBody>
          <a:bodyPr lIns="0" tIns="0" rIns="0" bIns="0" rtlCol="0" anchor="t">
            <a:spAutoFit/>
          </a:bodyPr>
          <a:lstStyle/>
          <a:p>
            <a:pPr algn="l">
              <a:lnSpc>
                <a:spcPts val="2160"/>
              </a:lnSpc>
            </a:pPr>
            <a:r>
              <a:rPr lang="en-US" sz="1800">
                <a:solidFill>
                  <a:srgbClr val="FF6600"/>
                </a:solidFill>
                <a:latin typeface="Glacial Indifference"/>
                <a:ea typeface="Glacial Indifference"/>
                <a:cs typeface="Glacial Indifference"/>
                <a:sym typeface="Glacial Indifference"/>
              </a:rPr>
              <a:t>Executive Principal: </a:t>
            </a:r>
            <a:r>
              <a:rPr lang="en-US" sz="1800">
                <a:solidFill>
                  <a:srgbClr val="222A35"/>
                </a:solidFill>
                <a:latin typeface="Glacial Indifference"/>
                <a:ea typeface="Glacial Indifference"/>
                <a:cs typeface="Glacial Indifference"/>
                <a:sym typeface="Glacial Indifference"/>
              </a:rPr>
              <a:t>Sian Davies</a:t>
            </a:r>
          </a:p>
        </p:txBody>
      </p:sp>
      <p:sp>
        <p:nvSpPr>
          <p:cNvPr id="37" name="TextBox 37"/>
          <p:cNvSpPr txBox="1"/>
          <p:nvPr/>
        </p:nvSpPr>
        <p:spPr>
          <a:xfrm>
            <a:off x="950185" y="7555182"/>
            <a:ext cx="5521604" cy="266681"/>
          </a:xfrm>
          <a:prstGeom prst="rect">
            <a:avLst/>
          </a:prstGeom>
        </p:spPr>
        <p:txBody>
          <a:bodyPr lIns="0" tIns="0" rIns="0" bIns="0" rtlCol="0" anchor="t">
            <a:spAutoFit/>
          </a:bodyPr>
          <a:lstStyle/>
          <a:p>
            <a:pPr algn="l">
              <a:lnSpc>
                <a:spcPts val="2160"/>
              </a:lnSpc>
            </a:pPr>
            <a:r>
              <a:rPr lang="en-US" sz="1800">
                <a:solidFill>
                  <a:srgbClr val="FF6600"/>
                </a:solidFill>
                <a:latin typeface="Glacial Indifference"/>
                <a:ea typeface="Glacial Indifference"/>
                <a:cs typeface="Glacial Indifference"/>
                <a:sym typeface="Glacial Indifference"/>
              </a:rPr>
              <a:t>Co-Headteachers: </a:t>
            </a:r>
            <a:r>
              <a:rPr lang="en-US" sz="1800">
                <a:solidFill>
                  <a:srgbClr val="222A35"/>
                </a:solidFill>
                <a:latin typeface="Glacial Indifference"/>
                <a:ea typeface="Glacial Indifference"/>
                <a:cs typeface="Glacial Indifference"/>
                <a:sym typeface="Glacial Indifference"/>
              </a:rPr>
              <a:t>Rachel Smith &amp; Jo Stonehouse</a:t>
            </a:r>
          </a:p>
        </p:txBody>
      </p:sp>
      <p:sp>
        <p:nvSpPr>
          <p:cNvPr id="38" name="TextBox 38"/>
          <p:cNvSpPr txBox="1"/>
          <p:nvPr/>
        </p:nvSpPr>
        <p:spPr>
          <a:xfrm>
            <a:off x="4192000" y="8561080"/>
            <a:ext cx="2048961" cy="523875"/>
          </a:xfrm>
          <a:prstGeom prst="rect">
            <a:avLst/>
          </a:prstGeom>
        </p:spPr>
        <p:txBody>
          <a:bodyPr lIns="0" tIns="0" rIns="0" bIns="0" rtlCol="0" anchor="t">
            <a:spAutoFit/>
          </a:bodyPr>
          <a:lstStyle/>
          <a:p>
            <a:pPr algn="just">
              <a:lnSpc>
                <a:spcPts val="2520"/>
              </a:lnSpc>
            </a:pPr>
            <a:r>
              <a:rPr lang="en-US" sz="1800">
                <a:solidFill>
                  <a:srgbClr val="000000"/>
                </a:solidFill>
                <a:latin typeface="Glacial Indifference"/>
                <a:ea typeface="Glacial Indifference"/>
                <a:cs typeface="Glacial Indifference"/>
                <a:sym typeface="Glacial Indifference"/>
              </a:rPr>
              <a:t>Follow us on X</a:t>
            </a:r>
          </a:p>
          <a:p>
            <a:pPr algn="just">
              <a:lnSpc>
                <a:spcPts val="1679"/>
              </a:lnSpc>
            </a:pPr>
            <a:r>
              <a:rPr lang="en-US" sz="1200">
                <a:solidFill>
                  <a:srgbClr val="000000"/>
                </a:solidFill>
                <a:latin typeface="Glacial Indifference"/>
                <a:ea typeface="Glacial Indifference"/>
                <a:cs typeface="Glacial Indifference"/>
                <a:sym typeface="Glacial Indifference"/>
              </a:rPr>
              <a:t>@ x.com/morningside_ps</a:t>
            </a:r>
          </a:p>
        </p:txBody>
      </p:sp>
      <p:sp>
        <p:nvSpPr>
          <p:cNvPr id="39" name="TextBox 39"/>
          <p:cNvSpPr txBox="1"/>
          <p:nvPr/>
        </p:nvSpPr>
        <p:spPr>
          <a:xfrm>
            <a:off x="85725" y="3250587"/>
            <a:ext cx="2375249" cy="358794"/>
          </a:xfrm>
          <a:prstGeom prst="rect">
            <a:avLst/>
          </a:prstGeom>
        </p:spPr>
        <p:txBody>
          <a:bodyPr lIns="0" tIns="0" rIns="0" bIns="0" rtlCol="0" anchor="t">
            <a:spAutoFit/>
          </a:bodyPr>
          <a:lstStyle/>
          <a:p>
            <a:pPr algn="l">
              <a:lnSpc>
                <a:spcPts val="2800"/>
              </a:lnSpc>
            </a:pPr>
            <a:r>
              <a:rPr lang="en-US" sz="2000">
                <a:solidFill>
                  <a:srgbClr val="FFFFFF"/>
                </a:solidFill>
                <a:latin typeface="Glacial Indifference"/>
                <a:ea typeface="Glacial Indifference"/>
                <a:cs typeface="Glacial Indifference"/>
                <a:sym typeface="Glacial Indifference"/>
              </a:rPr>
              <a:t> Contact Information</a:t>
            </a:r>
          </a:p>
        </p:txBody>
      </p:sp>
      <p:sp>
        <p:nvSpPr>
          <p:cNvPr id="40" name="TextBox 40"/>
          <p:cNvSpPr txBox="1"/>
          <p:nvPr/>
        </p:nvSpPr>
        <p:spPr>
          <a:xfrm>
            <a:off x="5836787" y="5819480"/>
            <a:ext cx="635003" cy="905061"/>
          </a:xfrm>
          <a:prstGeom prst="rect">
            <a:avLst/>
          </a:prstGeom>
        </p:spPr>
        <p:txBody>
          <a:bodyPr lIns="0" tIns="0" rIns="0" bIns="0" rtlCol="0" anchor="t">
            <a:spAutoFit/>
          </a:bodyPr>
          <a:lstStyle/>
          <a:p>
            <a:pPr algn="just">
              <a:lnSpc>
                <a:spcPts val="1439"/>
              </a:lnSpc>
            </a:pPr>
            <a:r>
              <a:rPr lang="en-US" sz="1200" spc="25">
                <a:solidFill>
                  <a:srgbClr val="FF6600"/>
                </a:solidFill>
                <a:latin typeface="Glacial Indifference"/>
                <a:ea typeface="Glacial Indifference"/>
                <a:cs typeface="Glacial Indifference"/>
                <a:sym typeface="Glacial Indifference"/>
              </a:rPr>
              <a:t>Scan QR Code to launch school website</a:t>
            </a:r>
          </a:p>
        </p:txBody>
      </p:sp>
      <p:sp>
        <p:nvSpPr>
          <p:cNvPr id="41" name="TextBox 41"/>
          <p:cNvSpPr txBox="1"/>
          <p:nvPr/>
        </p:nvSpPr>
        <p:spPr>
          <a:xfrm>
            <a:off x="1028281" y="8586607"/>
            <a:ext cx="2106835" cy="476250"/>
          </a:xfrm>
          <a:prstGeom prst="rect">
            <a:avLst/>
          </a:prstGeom>
        </p:spPr>
        <p:txBody>
          <a:bodyPr lIns="0" tIns="0" rIns="0" bIns="0" rtlCol="0" anchor="t">
            <a:spAutoFit/>
          </a:bodyPr>
          <a:lstStyle/>
          <a:p>
            <a:pPr algn="ctr">
              <a:lnSpc>
                <a:spcPts val="1920"/>
              </a:lnSpc>
            </a:pPr>
            <a:r>
              <a:rPr lang="en-US" sz="1600">
                <a:solidFill>
                  <a:srgbClr val="660066"/>
                </a:solidFill>
                <a:latin typeface="Glacial Indifference"/>
                <a:ea typeface="Glacial Indifference"/>
                <a:cs typeface="Glacial Indifference"/>
                <a:sym typeface="Glacial Indifference"/>
              </a:rPr>
              <a:t>Follow us on Instagram </a:t>
            </a:r>
            <a:r>
              <a:rPr lang="en-US" sz="1600">
                <a:solidFill>
                  <a:srgbClr val="F5501A"/>
                </a:solidFill>
                <a:latin typeface="Glacial Indifference"/>
                <a:ea typeface="Glacial Indifference"/>
                <a:cs typeface="Glacial Indifference"/>
                <a:sym typeface="Glacial Indifference"/>
              </a:rPr>
              <a:t>@morningside_hackney</a:t>
            </a:r>
          </a:p>
        </p:txBody>
      </p:sp>
      <p:sp>
        <p:nvSpPr>
          <p:cNvPr id="42" name="TextBox 42"/>
          <p:cNvSpPr txBox="1"/>
          <p:nvPr/>
        </p:nvSpPr>
        <p:spPr>
          <a:xfrm>
            <a:off x="1981114" y="53559"/>
            <a:ext cx="4296194" cy="1137266"/>
          </a:xfrm>
          <a:prstGeom prst="rect">
            <a:avLst/>
          </a:prstGeom>
        </p:spPr>
        <p:txBody>
          <a:bodyPr lIns="0" tIns="0" rIns="0" bIns="0" rtlCol="0" anchor="t">
            <a:spAutoFit/>
          </a:bodyPr>
          <a:lstStyle/>
          <a:p>
            <a:pPr algn="l">
              <a:lnSpc>
                <a:spcPts val="9240"/>
              </a:lnSpc>
            </a:pPr>
            <a:r>
              <a:rPr lang="en-US" sz="6600">
                <a:solidFill>
                  <a:srgbClr val="FFFFFF"/>
                </a:solidFill>
                <a:latin typeface="Glacial Indifference"/>
                <a:ea typeface="Glacial Indifference"/>
                <a:cs typeface="Glacial Indifference"/>
                <a:sym typeface="Glacial Indifference"/>
              </a:rPr>
              <a:t>Information</a:t>
            </a:r>
          </a:p>
        </p:txBody>
      </p:sp>
      <p:sp>
        <p:nvSpPr>
          <p:cNvPr id="43" name="TextBox 34">
            <a:extLst>
              <a:ext uri="{FF2B5EF4-FFF2-40B4-BE49-F238E27FC236}">
                <a16:creationId xmlns:a16="http://schemas.microsoft.com/office/drawing/2014/main" id="{6C1D69A0-13DE-478E-A6F3-F5CFEF04EFD2}"/>
              </a:ext>
            </a:extLst>
          </p:cNvPr>
          <p:cNvSpPr txBox="1"/>
          <p:nvPr/>
        </p:nvSpPr>
        <p:spPr>
          <a:xfrm>
            <a:off x="959210" y="5311411"/>
            <a:ext cx="3625358" cy="269304"/>
          </a:xfrm>
          <a:prstGeom prst="rect">
            <a:avLst/>
          </a:prstGeom>
        </p:spPr>
        <p:txBody>
          <a:bodyPr lIns="0" tIns="0" rIns="0" bIns="0" rtlCol="0" anchor="t">
            <a:spAutoFit/>
          </a:bodyPr>
          <a:lstStyle/>
          <a:p>
            <a:pPr algn="l">
              <a:lnSpc>
                <a:spcPts val="2160"/>
              </a:lnSpc>
            </a:pPr>
            <a:r>
              <a:rPr lang="en-US" sz="1800" dirty="0">
                <a:solidFill>
                  <a:srgbClr val="222A35"/>
                </a:solidFill>
                <a:latin typeface="Glacial Indifference"/>
                <a:ea typeface="Glacial Indifference"/>
                <a:cs typeface="Glacial Indifference"/>
                <a:sym typeface="Glacial Indifference"/>
              </a:rPr>
              <a:t>020 8985 5382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1952</TotalTime>
  <Words>3138</Words>
  <Application>Microsoft Office PowerPoint</Application>
  <PresentationFormat>A4 Paper (210x297 mm)</PresentationFormat>
  <Paragraphs>276</Paragraphs>
  <Slides>13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Glacial Indifference</vt:lpstr>
      <vt:lpstr>Hero</vt:lpstr>
      <vt:lpstr>Glacial Indifference Bold</vt:lpstr>
      <vt:lpstr>Calibri</vt:lpstr>
      <vt:lpstr>IBM Plex Serif</vt:lpstr>
      <vt:lpstr>Arial</vt:lpstr>
      <vt:lpstr>Quad</vt:lpstr>
      <vt:lpstr>IBM Plex Sans</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Pastoral Manager Application Pack.pdf</dc:title>
  <cp:lastModifiedBy>Jo Stonehouse</cp:lastModifiedBy>
  <cp:revision>30</cp:revision>
  <cp:lastPrinted>2025-02-14T11:20:29Z</cp:lastPrinted>
  <dcterms:created xsi:type="dcterms:W3CDTF">2006-08-16T00:00:00Z</dcterms:created>
  <dcterms:modified xsi:type="dcterms:W3CDTF">2025-02-14T13:48:40Z</dcterms:modified>
  <dc:identifier>DAGepw36f44</dc:identifier>
</cp:coreProperties>
</file>